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9"/>
  </p:notesMasterIdLst>
  <p:handoutMasterIdLst>
    <p:handoutMasterId r:id="rId30"/>
  </p:handoutMasterIdLst>
  <p:sldIdLst>
    <p:sldId id="276" r:id="rId5"/>
    <p:sldId id="485" r:id="rId6"/>
    <p:sldId id="269" r:id="rId7"/>
    <p:sldId id="271" r:id="rId8"/>
    <p:sldId id="486" r:id="rId9"/>
    <p:sldId id="262" r:id="rId10"/>
    <p:sldId id="487" r:id="rId11"/>
    <p:sldId id="488" r:id="rId12"/>
    <p:sldId id="279" r:id="rId13"/>
    <p:sldId id="281" r:id="rId14"/>
    <p:sldId id="489" r:id="rId15"/>
    <p:sldId id="474" r:id="rId16"/>
    <p:sldId id="483" r:id="rId17"/>
    <p:sldId id="478" r:id="rId18"/>
    <p:sldId id="479" r:id="rId19"/>
    <p:sldId id="270" r:id="rId20"/>
    <p:sldId id="284" r:id="rId21"/>
    <p:sldId id="272" r:id="rId22"/>
    <p:sldId id="490" r:id="rId23"/>
    <p:sldId id="289" r:id="rId24"/>
    <p:sldId id="274" r:id="rId25"/>
    <p:sldId id="282" r:id="rId26"/>
    <p:sldId id="484" r:id="rId27"/>
    <p:sldId id="49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6DAD"/>
    <a:srgbClr val="0D78C9"/>
    <a:srgbClr val="024C84"/>
    <a:srgbClr val="993200"/>
    <a:srgbClr val="4D4E44"/>
    <a:srgbClr val="176338"/>
    <a:srgbClr val="0F5D3F"/>
    <a:srgbClr val="ABC8D1"/>
    <a:srgbClr val="1B3049"/>
    <a:srgbClr val="5D3E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21EA82-E7FA-E96E-F2E1-411B474BE7DA}" v="1" dt="2022-10-12T04:26:31.073"/>
    <p1510:client id="{92BB2FD5-479F-57E6-5D96-68A056A175C0}" v="1" dt="2022-10-19T23:42:38.1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4" autoAdjust="0"/>
    <p:restoredTop sz="78015"/>
  </p:normalViewPr>
  <p:slideViewPr>
    <p:cSldViewPr>
      <p:cViewPr varScale="1">
        <p:scale>
          <a:sx n="87" d="100"/>
          <a:sy n="87" d="100"/>
        </p:scale>
        <p:origin x="1400" y="184"/>
      </p:cViewPr>
      <p:guideLst>
        <p:guide orient="horz" pos="2160"/>
        <p:guide pos="3841"/>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102" d="100"/>
          <a:sy n="102" d="100"/>
        </p:scale>
        <p:origin x="352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5/10/relationships/revisionInfo" Target="revisionInfo.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11/10/22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215365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11/10/22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174408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encyclopedia.com/science-and-technology/computers-and-electrical-engineering/computers-and-computing/programming"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www.encyclopedia.com/science-and-technology/computers-and-electrical-engineering/computers-and-computing/personal-0"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1</a:t>
            </a:fld>
            <a:endParaRPr lang="en-US"/>
          </a:p>
        </p:txBody>
      </p:sp>
    </p:spTree>
    <p:extLst>
      <p:ext uri="{BB962C8B-B14F-4D97-AF65-F5344CB8AC3E}">
        <p14:creationId xmlns:p14="http://schemas.microsoft.com/office/powerpoint/2010/main" val="3429510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solve one of the problems we just saw engineers use the technical computing workflow. In this workflow people:</a:t>
            </a:r>
          </a:p>
          <a:p>
            <a:pPr marL="171450" indent="-171450">
              <a:buFont typeface="Arial" panose="020B0604020202020204" pitchFamily="34" charset="0"/>
              <a:buChar char="•"/>
            </a:pPr>
            <a:r>
              <a:rPr lang="en-US" b="1" dirty="0"/>
              <a:t>Access: </a:t>
            </a:r>
            <a:r>
              <a:rPr lang="en-US" b="0" dirty="0"/>
              <a:t> data or information whether it be from data files, other software, or directly from sensors and hardware.</a:t>
            </a:r>
          </a:p>
          <a:p>
            <a:pPr marL="171450" indent="-171450">
              <a:buFont typeface="Arial" panose="020B0604020202020204" pitchFamily="34" charset="0"/>
              <a:buChar char="•"/>
            </a:pPr>
            <a:r>
              <a:rPr lang="en-US" b="1" dirty="0"/>
              <a:t>Explore and Discover: </a:t>
            </a:r>
            <a:r>
              <a:rPr lang="en-US" b="0" dirty="0"/>
              <a:t>various results with the data using equations, algorithms or functions. This step could involve visualization, machine learning or optimization depending on the application.</a:t>
            </a:r>
          </a:p>
          <a:p>
            <a:pPr marL="171450" indent="-171450">
              <a:buFont typeface="Arial" panose="020B0604020202020204" pitchFamily="34" charset="0"/>
              <a:buChar char="•"/>
            </a:pPr>
            <a:r>
              <a:rPr lang="en-US" b="1" dirty="0"/>
              <a:t>Share: </a:t>
            </a:r>
            <a:r>
              <a:rPr lang="en-US" b="0" dirty="0"/>
              <a:t>your results or findings to others through code, reports or as design specifications.</a:t>
            </a:r>
          </a:p>
          <a:p>
            <a:pPr marL="0" indent="0">
              <a:buFont typeface="Arial" panose="020B0604020202020204" pitchFamily="34" charset="0"/>
              <a:buNone/>
            </a:pPr>
            <a:r>
              <a:rPr lang="en-US" b="0" dirty="0"/>
              <a:t>This process is a repetitive cycle regardless of the application. But with MATLAB the workflow can be automated to save time and errors. </a:t>
            </a:r>
            <a:endParaRPr lang="en-US" b="1"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16</a:t>
            </a:fld>
            <a:endParaRPr lang="en-US"/>
          </a:p>
        </p:txBody>
      </p:sp>
    </p:spTree>
    <p:extLst>
      <p:ext uri="{BB962C8B-B14F-4D97-AF65-F5344CB8AC3E}">
        <p14:creationId xmlns:p14="http://schemas.microsoft.com/office/powerpoint/2010/main" val="1357728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t>The MathWorks</a:t>
            </a:r>
          </a:p>
        </p:txBody>
      </p:sp>
      <p:sp>
        <p:nvSpPr>
          <p:cNvPr id="7" name="Rectangle 7"/>
          <p:cNvSpPr>
            <a:spLocks noGrp="1" noChangeArrowheads="1"/>
          </p:cNvSpPr>
          <p:nvPr>
            <p:ph type="sldNum" sz="quarter" idx="5"/>
          </p:nvPr>
        </p:nvSpPr>
        <p:spPr>
          <a:ln/>
        </p:spPr>
        <p:txBody>
          <a:bodyPr/>
          <a:lstStyle/>
          <a:p>
            <a:fld id="{A8666888-836A-44EE-8E39-70263B6653EF}" type="slidenum">
              <a:rPr lang="en-US"/>
              <a:pPr/>
              <a:t>17</a:t>
            </a:fld>
            <a:endParaRPr lang="en-US"/>
          </a:p>
        </p:txBody>
      </p:sp>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p:txBody>
          <a:bodyPr/>
          <a:lstStyle/>
          <a:p>
            <a:r>
              <a:rPr lang="en-US" dirty="0"/>
              <a:t>This is where you switch over to MATLAB to do the demo.</a:t>
            </a:r>
          </a:p>
        </p:txBody>
      </p:sp>
    </p:spTree>
    <p:extLst>
      <p:ext uri="{BB962C8B-B14F-4D97-AF65-F5344CB8AC3E}">
        <p14:creationId xmlns:p14="http://schemas.microsoft.com/office/powerpoint/2010/main" val="4022303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demo is just one example of the technical workflow. In this demo we</a:t>
            </a:r>
          </a:p>
          <a:p>
            <a:pPr marL="171450" indent="-171450">
              <a:buFont typeface="Arial" panose="020B0604020202020204" pitchFamily="34" charset="0"/>
              <a:buChar char="•"/>
            </a:pPr>
            <a:r>
              <a:rPr lang="en-US" b="1" dirty="0"/>
              <a:t>Access: </a:t>
            </a:r>
            <a:r>
              <a:rPr lang="en-US" b="0" dirty="0"/>
              <a:t> Accessed data from excel files</a:t>
            </a:r>
          </a:p>
          <a:p>
            <a:pPr marL="171450" indent="-171450">
              <a:buFont typeface="Arial" panose="020B0604020202020204" pitchFamily="34" charset="0"/>
              <a:buChar char="•"/>
            </a:pPr>
            <a:r>
              <a:rPr lang="en-US" b="1" dirty="0"/>
              <a:t>Explore and Discover: </a:t>
            </a:r>
            <a:r>
              <a:rPr lang="en-US" b="0" dirty="0"/>
              <a:t>We explored some visualization options using the plot tabs. Used the curve fitting tool to explore different fits that could apply to the data. We also showed how we can use functions and apps to further analyze the data</a:t>
            </a:r>
          </a:p>
          <a:p>
            <a:pPr marL="171450" indent="-171450">
              <a:buFont typeface="Arial" panose="020B0604020202020204" pitchFamily="34" charset="0"/>
              <a:buChar char="•"/>
            </a:pPr>
            <a:r>
              <a:rPr lang="en-US" b="1" dirty="0"/>
              <a:t>Share: </a:t>
            </a:r>
            <a:r>
              <a:rPr lang="en-US" b="0" dirty="0"/>
              <a:t>We learned how we can export scripts as reports and share apps as a standalone executable.</a:t>
            </a:r>
            <a:endParaRPr lang="en-US" dirty="0"/>
          </a:p>
          <a:p>
            <a:r>
              <a:rPr lang="en-US" dirty="0"/>
              <a:t>With all the tools that MATLAB offers there’s many other ways to tackle this workflow. Let’s take a look at other ways you can use MATLAB to tackle the problems you need to solve.</a:t>
            </a:r>
          </a:p>
        </p:txBody>
      </p:sp>
      <p:sp>
        <p:nvSpPr>
          <p:cNvPr id="4" name="Slide Number Placeholder 3"/>
          <p:cNvSpPr>
            <a:spLocks noGrp="1"/>
          </p:cNvSpPr>
          <p:nvPr>
            <p:ph type="sldNum" sz="quarter" idx="5"/>
          </p:nvPr>
        </p:nvSpPr>
        <p:spPr/>
        <p:txBody>
          <a:bodyPr/>
          <a:lstStyle/>
          <a:p>
            <a:fld id="{AD73B8C3-A209-4A55-9261-22C2A02B3159}" type="slidenum">
              <a:rPr lang="en-US" smtClean="0"/>
              <a:pPr/>
              <a:t>18</a:t>
            </a:fld>
            <a:endParaRPr lang="en-US"/>
          </a:p>
        </p:txBody>
      </p:sp>
    </p:spTree>
    <p:extLst>
      <p:ext uri="{BB962C8B-B14F-4D97-AF65-F5344CB8AC3E}">
        <p14:creationId xmlns:p14="http://schemas.microsoft.com/office/powerpoint/2010/main" val="2339385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MATLAB Onramp is for new users, students or people</a:t>
            </a:r>
            <a:r>
              <a:rPr lang="en-US" sz="1200" kern="1200" baseline="0" dirty="0">
                <a:solidFill>
                  <a:schemeClr val="tx1"/>
                </a:solidFill>
                <a:effectLst/>
                <a:latin typeface="+mn-lt"/>
                <a:ea typeface="+mn-ea"/>
                <a:cs typeface="+mn-cs"/>
              </a:rPr>
              <a:t> who </a:t>
            </a:r>
            <a:r>
              <a:rPr lang="en-US" sz="1200" kern="1200" dirty="0">
                <a:solidFill>
                  <a:schemeClr val="tx1"/>
                </a:solidFill>
                <a:effectLst/>
                <a:latin typeface="+mn-lt"/>
                <a:ea typeface="+mn-ea"/>
                <a:cs typeface="+mn-cs"/>
              </a:rPr>
              <a:t>want to explore the MATLAB environment or evaluate</a:t>
            </a:r>
            <a:r>
              <a:rPr lang="en-US" sz="1200" kern="1200" baseline="0" dirty="0">
                <a:solidFill>
                  <a:schemeClr val="tx1"/>
                </a:solidFill>
                <a:effectLst/>
                <a:latin typeface="+mn-lt"/>
                <a:ea typeface="+mn-ea"/>
                <a:cs typeface="+mn-cs"/>
              </a:rPr>
              <a:t> its </a:t>
            </a:r>
            <a:r>
              <a:rPr lang="en-US" sz="1200" kern="1200" dirty="0">
                <a:solidFill>
                  <a:schemeClr val="tx1"/>
                </a:solidFill>
                <a:effectLst/>
                <a:latin typeface="+mn-lt"/>
                <a:ea typeface="+mn-ea"/>
                <a:cs typeface="+mn-cs"/>
              </a:rPr>
              <a:t>capabilities. MATLAB Onramp is a free course that offers a strong foundation for future learning by </a:t>
            </a:r>
            <a:r>
              <a:rPr lang="en-US" sz="1200" b="0" kern="1200" dirty="0">
                <a:solidFill>
                  <a:schemeClr val="tx1"/>
                </a:solidFill>
                <a:effectLst/>
                <a:latin typeface="+mn-lt"/>
                <a:ea typeface="+mn-ea"/>
                <a:cs typeface="+mn-cs"/>
              </a:rPr>
              <a:t>delivering basic MATLAB skills and ensuring users are comfortable navigating the MATLAB environment. </a:t>
            </a:r>
          </a:p>
          <a:p>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20</a:t>
            </a:fld>
            <a:endParaRPr lang="en-US"/>
          </a:p>
        </p:txBody>
      </p:sp>
    </p:spTree>
    <p:extLst>
      <p:ext uri="{BB962C8B-B14F-4D97-AF65-F5344CB8AC3E}">
        <p14:creationId xmlns:p14="http://schemas.microsoft.com/office/powerpoint/2010/main" val="897421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show this slide if your school offers MAOTS. If you’re unsure whether your school has a MAOTs license reach out to your MathWorks Technical Point of Contact.</a:t>
            </a:r>
          </a:p>
        </p:txBody>
      </p:sp>
      <p:sp>
        <p:nvSpPr>
          <p:cNvPr id="4" name="Slide Number Placeholder 3"/>
          <p:cNvSpPr>
            <a:spLocks noGrp="1"/>
          </p:cNvSpPr>
          <p:nvPr>
            <p:ph type="sldNum" sz="quarter" idx="5"/>
          </p:nvPr>
        </p:nvSpPr>
        <p:spPr/>
        <p:txBody>
          <a:bodyPr/>
          <a:lstStyle/>
          <a:p>
            <a:fld id="{AD73B8C3-A209-4A55-9261-22C2A02B3159}" type="slidenum">
              <a:rPr lang="en-US" smtClean="0"/>
              <a:pPr/>
              <a:t>21</a:t>
            </a:fld>
            <a:endParaRPr lang="en-US"/>
          </a:p>
        </p:txBody>
      </p:sp>
    </p:spTree>
    <p:extLst>
      <p:ext uri="{BB962C8B-B14F-4D97-AF65-F5344CB8AC3E}">
        <p14:creationId xmlns:p14="http://schemas.microsoft.com/office/powerpoint/2010/main" val="3445274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MATLAB Central is a gathering place for the MATLAB and Simulink community.</a:t>
            </a:r>
            <a:r>
              <a:rPr lang="en-US" sz="1200" b="0" i="0" kern="1200" dirty="0">
                <a:solidFill>
                  <a:schemeClr val="tx1"/>
                </a:solidFill>
                <a:effectLst/>
                <a:latin typeface="+mn-lt"/>
                <a:ea typeface="+mn-ea"/>
                <a:cs typeface="+mn-cs"/>
              </a:rPr>
              <a:t> Members in this community find answers to their technical questions, get code, practice their programming skills, and stay up to date on ways engineers and scientists around the world use MATLAB® and Simulink® to do their work.</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you have a question about MATLAB whether you’re stuck or just wondering what you can create with it MATLAB central is the first place to go.</a:t>
            </a:r>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22</a:t>
            </a:fld>
            <a:endParaRPr lang="en-US"/>
          </a:p>
        </p:txBody>
      </p:sp>
    </p:spTree>
    <p:extLst>
      <p:ext uri="{BB962C8B-B14F-4D97-AF65-F5344CB8AC3E}">
        <p14:creationId xmlns:p14="http://schemas.microsoft.com/office/powerpoint/2010/main" val="3329363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6"/>
          <p:cNvSpPr>
            <a:spLocks noGrp="1" noChangeArrowheads="1"/>
          </p:cNvSpPr>
          <p:nvPr>
            <p:ph type="ftr" sz="quarter" idx="4"/>
          </p:nvPr>
        </p:nvSpPr>
        <p:spPr>
          <a:noFill/>
        </p:spPr>
        <p:txBody>
          <a:bodyPr/>
          <a:lstStyle/>
          <a:p>
            <a:r>
              <a:rPr lang="en-US">
                <a:latin typeface="Arial" pitchFamily="34" charset="0"/>
              </a:rPr>
              <a:t>The MathWorks</a:t>
            </a:r>
          </a:p>
        </p:txBody>
      </p:sp>
      <p:sp>
        <p:nvSpPr>
          <p:cNvPr id="49154" name="Rectangle 7"/>
          <p:cNvSpPr>
            <a:spLocks noGrp="1" noChangeArrowheads="1"/>
          </p:cNvSpPr>
          <p:nvPr>
            <p:ph type="sldNum" sz="quarter" idx="5"/>
          </p:nvPr>
        </p:nvSpPr>
        <p:spPr>
          <a:noFill/>
        </p:spPr>
        <p:txBody>
          <a:bodyPr/>
          <a:lstStyle/>
          <a:p>
            <a:fld id="{1EF58A2C-AC58-4DF1-9B2F-6D2B4A84717C}" type="slidenum">
              <a:rPr lang="en-US" smtClean="0">
                <a:latin typeface="Arial" pitchFamily="34" charset="0"/>
              </a:rPr>
              <a:pPr/>
              <a:t>3</a:t>
            </a:fld>
            <a:endParaRPr lang="en-US">
              <a:latin typeface="Arial" pitchFamily="34"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n-US">
              <a:latin typeface="Times"/>
            </a:endParaRPr>
          </a:p>
        </p:txBody>
      </p:sp>
    </p:spTree>
    <p:extLst>
      <p:ext uri="{BB962C8B-B14F-4D97-AF65-F5344CB8AC3E}">
        <p14:creationId xmlns:p14="http://schemas.microsoft.com/office/powerpoint/2010/main" val="1395495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Arial" panose="020B0604020202020204" pitchFamily="34" charset="0"/>
              </a:rPr>
              <a:t>The company's key product, MATLAB, was created in the 1970s by Cleve Moler, who was chairman of the computer science department at the University of New Mexico at the time. He was the </a:t>
            </a:r>
            <a:r>
              <a:rPr lang="en-US" sz="2800" b="0" i="0" dirty="0">
                <a:solidFill>
                  <a:srgbClr val="575757"/>
                </a:solidFill>
                <a:effectLst/>
                <a:latin typeface="Arial" panose="020B0604020202020204" pitchFamily="34" charset="0"/>
              </a:rPr>
              <a:t>company's chief scientist and chairman. </a:t>
            </a:r>
            <a:r>
              <a:rPr lang="en-US" sz="1800" dirty="0">
                <a:effectLst/>
                <a:latin typeface="Times New Roman" panose="02020603050405020304" pitchFamily="18" charset="0"/>
                <a:ea typeface="Calibri" panose="020F0502020204030204" pitchFamily="34" charset="0"/>
                <a:cs typeface="Arial" panose="020B0604020202020204" pitchFamily="34" charset="0"/>
              </a:rPr>
              <a:t>Jack Little, who would eventually set up the company, came across the tool while he was a graduate student in electrical engineering at Stanford University. </a:t>
            </a:r>
            <a:r>
              <a:rPr lang="en-US" sz="2800" b="0" i="0" dirty="0">
                <a:solidFill>
                  <a:srgbClr val="575757"/>
                </a:solidFill>
                <a:effectLst/>
                <a:latin typeface="Arial" panose="020B0604020202020204" pitchFamily="34" charset="0"/>
              </a:rPr>
              <a:t>Jack Little took the titles of president and CEO and was at first the only employee. MathWorks had been formed to commercialize a technical computer </a:t>
            </a:r>
            <a:r>
              <a:rPr lang="en-US" sz="2800" b="0" i="0" u="none" strike="noStrike" dirty="0">
                <a:solidFill>
                  <a:srgbClr val="00529B"/>
                </a:solidFill>
                <a:effectLst/>
                <a:latin typeface="Arial" panose="020B0604020202020204" pitchFamily="34" charset="0"/>
                <a:hlinkClick r:id="rId3"/>
              </a:rPr>
              <a:t>programming language</a:t>
            </a:r>
            <a:r>
              <a:rPr lang="en-US" sz="2800" b="0" i="0" dirty="0">
                <a:solidFill>
                  <a:srgbClr val="575757"/>
                </a:solidFill>
                <a:effectLst/>
                <a:latin typeface="Arial" panose="020B0604020202020204" pitchFamily="34" charset="0"/>
              </a:rPr>
              <a:t> and interactive environment Moler had originally created in </a:t>
            </a:r>
            <a:r>
              <a:rPr lang="en-US" sz="2800" b="0" i="0" dirty="0" err="1">
                <a:solidFill>
                  <a:srgbClr val="575757"/>
                </a:solidFill>
                <a:effectLst/>
                <a:latin typeface="Arial" panose="020B0604020202020204" pitchFamily="34" charset="0"/>
              </a:rPr>
              <a:t>Fortan</a:t>
            </a:r>
            <a:r>
              <a:rPr lang="en-US" sz="2800" b="0" i="0" dirty="0">
                <a:solidFill>
                  <a:srgbClr val="575757"/>
                </a:solidFill>
                <a:effectLst/>
                <a:latin typeface="Arial" panose="020B0604020202020204" pitchFamily="34" charset="0"/>
              </a:rPr>
              <a:t> for mainframe computers in the late 1970s. Called Mat-Lab, a </a:t>
            </a:r>
            <a:r>
              <a:rPr lang="en-US" sz="2800" b="0" i="0" u="none" strike="noStrike" dirty="0">
                <a:solidFill>
                  <a:srgbClr val="00529B"/>
                </a:solidFill>
                <a:effectLst/>
                <a:latin typeface="Arial" panose="020B0604020202020204" pitchFamily="34" charset="0"/>
                <a:hlinkClick r:id="rId4"/>
              </a:rPr>
              <a:t>personal computer</a:t>
            </a:r>
            <a:r>
              <a:rPr lang="en-US" sz="2800" b="0" i="0" dirty="0">
                <a:solidFill>
                  <a:srgbClr val="575757"/>
                </a:solidFill>
                <a:effectLst/>
                <a:latin typeface="Arial" panose="020B0604020202020204" pitchFamily="34" charset="0"/>
              </a:rPr>
              <a:t> (PC) version was translated into C several years later by Little and another engineering consultant, Steve Bangert.</a:t>
            </a:r>
            <a:endParaRPr lang="en-IN" sz="1800" dirty="0">
              <a:effectLst/>
              <a:latin typeface="Times New Roman" panose="02020603050405020304" pitchFamily="18" charset="0"/>
              <a:ea typeface="Calibri" panose="020F0502020204030204" pitchFamily="34" charset="0"/>
              <a:cs typeface="Arial" panose="020B0604020202020204" pitchFamily="34" charset="0"/>
            </a:endParaRPr>
          </a:p>
          <a:p>
            <a:endParaRPr lang="en-IN" dirty="0"/>
          </a:p>
        </p:txBody>
      </p:sp>
      <p:sp>
        <p:nvSpPr>
          <p:cNvPr id="4" name="Slide Number Placeholder 3"/>
          <p:cNvSpPr>
            <a:spLocks noGrp="1"/>
          </p:cNvSpPr>
          <p:nvPr>
            <p:ph type="sldNum" sz="quarter" idx="5"/>
          </p:nvPr>
        </p:nvSpPr>
        <p:spPr/>
        <p:txBody>
          <a:bodyPr/>
          <a:lstStyle/>
          <a:p>
            <a:fld id="{AE75C166-76AE-4A07-B2A1-72D7C6254554}" type="slidenum">
              <a:rPr lang="en-IN" smtClean="0"/>
              <a:t>4</a:t>
            </a:fld>
            <a:endParaRPr lang="en-IN"/>
          </a:p>
        </p:txBody>
      </p:sp>
    </p:spTree>
    <p:extLst>
      <p:ext uri="{BB962C8B-B14F-4D97-AF65-F5344CB8AC3E}">
        <p14:creationId xmlns:p14="http://schemas.microsoft.com/office/powerpoint/2010/main" val="3620850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arial" panose="020B0604020202020204" pitchFamily="34" charset="0"/>
              </a:rPr>
              <a:t>A </a:t>
            </a:r>
            <a:r>
              <a:rPr lang="en-US" b="0" i="0" dirty="0" err="1">
                <a:solidFill>
                  <a:srgbClr val="202124"/>
                </a:solidFill>
                <a:effectLst/>
                <a:latin typeface="arial" panose="020B0604020202020204" pitchFamily="34" charset="0"/>
              </a:rPr>
              <a:t>multirate</a:t>
            </a:r>
            <a:r>
              <a:rPr lang="en-US" b="0" i="0" dirty="0">
                <a:solidFill>
                  <a:srgbClr val="202124"/>
                </a:solidFill>
                <a:effectLst/>
                <a:latin typeface="arial" panose="020B0604020202020204" pitchFamily="34" charset="0"/>
              </a:rPr>
              <a:t> DSP system </a:t>
            </a:r>
            <a:r>
              <a:rPr lang="en-US" b="1" i="0" dirty="0">
                <a:solidFill>
                  <a:srgbClr val="202124"/>
                </a:solidFill>
                <a:effectLst/>
                <a:latin typeface="arial" panose="020B0604020202020204" pitchFamily="34" charset="0"/>
              </a:rPr>
              <a:t>uses multiple sampling rates within the system</a:t>
            </a:r>
            <a:r>
              <a:rPr lang="en-US" b="0" i="0" dirty="0">
                <a:solidFill>
                  <a:srgbClr val="202124"/>
                </a:solidFill>
                <a:effectLst/>
                <a:latin typeface="arial" panose="020B0604020202020204" pitchFamily="34" charset="0"/>
              </a:rPr>
              <a:t>. </a:t>
            </a:r>
            <a:r>
              <a:rPr lang="en-US" b="0" i="0">
                <a:solidFill>
                  <a:srgbClr val="202124"/>
                </a:solidFill>
                <a:effectLst/>
                <a:latin typeface="arial" panose="020B0604020202020204" pitchFamily="34" charset="0"/>
              </a:rPr>
              <a:t>Whenever a signal at one rate has to be used by a system that expects a different rate, the rate has to be increased or decreased, and some processing is required to do so.</a:t>
            </a:r>
            <a:endParaRPr lang="en-IN"/>
          </a:p>
        </p:txBody>
      </p:sp>
      <p:sp>
        <p:nvSpPr>
          <p:cNvPr id="4" name="Slide Number Placeholder 3"/>
          <p:cNvSpPr>
            <a:spLocks noGrp="1"/>
          </p:cNvSpPr>
          <p:nvPr>
            <p:ph type="sldNum" sz="quarter" idx="5"/>
          </p:nvPr>
        </p:nvSpPr>
        <p:spPr/>
        <p:txBody>
          <a:bodyPr/>
          <a:lstStyle/>
          <a:p>
            <a:fld id="{AE75C166-76AE-4A07-B2A1-72D7C6254554}" type="slidenum">
              <a:rPr lang="en-IN" smtClean="0"/>
              <a:t>7</a:t>
            </a:fld>
            <a:endParaRPr lang="en-IN"/>
          </a:p>
        </p:txBody>
      </p:sp>
    </p:spTree>
    <p:extLst>
      <p:ext uri="{BB962C8B-B14F-4D97-AF65-F5344CB8AC3E}">
        <p14:creationId xmlns:p14="http://schemas.microsoft.com/office/powerpoint/2010/main" val="3437495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effectLst/>
                <a:latin typeface="Times New Roman" panose="02020603050405020304" pitchFamily="18" charset="0"/>
                <a:ea typeface="Calibri" panose="020F0502020204030204" pitchFamily="34" charset="0"/>
                <a:cs typeface="Arial" panose="020B0604020202020204" pitchFamily="34" charset="0"/>
              </a:rPr>
              <a:t>In computing, half precision (sometimes called FP16) is a binary floating-point computer number format that occupies 16 bits (two bytes in modern computers) in computer memory. It is intended for storage of floating-point values in applications where higher precision is not essential, in particular image processing and neural networks.</a:t>
            </a:r>
          </a:p>
          <a:p>
            <a:endParaRPr lang="en-IN" dirty="0"/>
          </a:p>
        </p:txBody>
      </p:sp>
      <p:sp>
        <p:nvSpPr>
          <p:cNvPr id="4" name="Slide Number Placeholder 3"/>
          <p:cNvSpPr>
            <a:spLocks noGrp="1"/>
          </p:cNvSpPr>
          <p:nvPr>
            <p:ph type="sldNum" sz="quarter" idx="5"/>
          </p:nvPr>
        </p:nvSpPr>
        <p:spPr/>
        <p:txBody>
          <a:bodyPr/>
          <a:lstStyle/>
          <a:p>
            <a:fld id="{AE75C166-76AE-4A07-B2A1-72D7C6254554}" type="slidenum">
              <a:rPr lang="en-IN" smtClean="0"/>
              <a:t>11</a:t>
            </a:fld>
            <a:endParaRPr lang="en-IN"/>
          </a:p>
        </p:txBody>
      </p:sp>
    </p:spTree>
    <p:extLst>
      <p:ext uri="{BB962C8B-B14F-4D97-AF65-F5344CB8AC3E}">
        <p14:creationId xmlns:p14="http://schemas.microsoft.com/office/powerpoint/2010/main" val="319323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 total, MATLAB is used in over 20 industries, from aerospace and automotive, to biotech, energy production, financial services, medical devices, and railway systems.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What about the companies that use MATLAB? Let’s take a look at some of the key companies that use MATLAB and see if you recognize any.</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76165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Millions of engineers and scientists worldwide use MATLAB and Simulink. In fact, there are over 4 million users of our products in 185 countries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Our software is used at over 100,000 businesses, governments, and universities around the world</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And all of the top automotive and aerospace companies use our products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Knowing MATLAB is a game changer when looking for a job as former SVP of Google will tell you.</a:t>
            </a:r>
          </a:p>
          <a:p>
            <a:pPr marL="0" indent="0">
              <a:buFont typeface="Arial" panose="020B0604020202020204" pitchFamily="34" charset="0"/>
              <a:buNone/>
            </a:pPr>
            <a:r>
              <a:rPr lang="en-US" sz="1200" kern="1200" dirty="0">
                <a:solidFill>
                  <a:schemeClr val="tx1"/>
                </a:solidFill>
                <a:effectLst/>
                <a:latin typeface="+mn-lt"/>
                <a:ea typeface="+mn-ea"/>
                <a:cs typeface="+mn-cs"/>
              </a:rPr>
              <a:t>Now that we know what MATLAB is for and where it’s used let’s take a look at how people are using MATLAB to advance the world.</a:t>
            </a:r>
          </a:p>
        </p:txBody>
      </p:sp>
      <p:sp>
        <p:nvSpPr>
          <p:cNvPr id="4" name="Slide Number Placeholder 3"/>
          <p:cNvSpPr>
            <a:spLocks noGrp="1"/>
          </p:cNvSpPr>
          <p:nvPr>
            <p:ph type="sldNum" sz="quarter" idx="10"/>
          </p:nvPr>
        </p:nvSpPr>
        <p:spPr/>
        <p:txBody>
          <a:bodyPr/>
          <a:lstStyle/>
          <a:p>
            <a:fld id="{AD73B8C3-A209-4A55-9261-22C2A02B3159}" type="slidenum">
              <a:rPr lang="en-US" smtClean="0"/>
              <a:pPr/>
              <a:t>13</a:t>
            </a:fld>
            <a:endParaRPr lang="en-US"/>
          </a:p>
        </p:txBody>
      </p:sp>
    </p:spTree>
    <p:extLst>
      <p:ext uri="{BB962C8B-B14F-4D97-AF65-F5344CB8AC3E}">
        <p14:creationId xmlns:p14="http://schemas.microsoft.com/office/powerpoint/2010/main" val="2776823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7266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293113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endParaRPr lang="en-US" dirty="0"/>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endParaRPr lang="en-US" dirty="0"/>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dirty="0">
                <a:solidFill>
                  <a:schemeClr val="bg1"/>
                </a:solidFill>
                <a:latin typeface="Arial" pitchFamily="34" charset="0"/>
                <a:cs typeface="Arial" pitchFamily="34" charset="0"/>
              </a:rPr>
              <a:t>© 2020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endParaRPr lang="en-US" dirty="0"/>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0" i="0">
                <a:solidFill>
                  <a:schemeClr val="tx2"/>
                </a:solidFill>
              </a:defRPr>
            </a:lvl1pPr>
          </a:lstStyle>
          <a:p>
            <a:r>
              <a:rPr lang="en-US"/>
              <a:t>Click to edit Master title style</a:t>
            </a:r>
            <a:endParaRPr lang="en-US" dirty="0"/>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dirty="0"/>
              <a:t>Click to add b</a:t>
            </a:r>
            <a:r>
              <a:rPr lang="en-US" sz="1805" dirty="0">
                <a:solidFill>
                  <a:prstClr val="black"/>
                </a:solidFill>
              </a:rPr>
              <a:t>rief summary and benefits of feature (ideally three bullets)</a:t>
            </a:r>
          </a:p>
          <a:p>
            <a:pPr lvl="1"/>
            <a:r>
              <a:rPr lang="en-US" dirty="0"/>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0" i="0" baseline="0"/>
            </a:lvl1pPr>
          </a:lstStyle>
          <a:p>
            <a:pPr lvl="0"/>
            <a:r>
              <a:rPr lang="en-US" dirty="0"/>
              <a:t>Click to add headline</a:t>
            </a:r>
            <a:r>
              <a:rPr lang="en-US" sz="2005" b="1" dirty="0">
                <a:solidFill>
                  <a:prstClr val="black"/>
                </a:solidFill>
              </a:rPr>
              <a:t> providing value of feature</a:t>
            </a:r>
            <a:endParaRPr lang="en-US" dirty="0"/>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dirty="0"/>
              <a:t>Click to add </a:t>
            </a:r>
            <a:r>
              <a:rPr lang="en-US" sz="1604" dirty="0" err="1">
                <a:latin typeface="Courier New" pitchFamily="49" charset="0"/>
                <a:cs typeface="Courier New" pitchFamily="49" charset="0"/>
              </a:rPr>
              <a:t>product_example_name</a:t>
            </a:r>
            <a:r>
              <a:rPr lang="en-US" sz="1604" dirty="0">
                <a:latin typeface="Courier New" pitchFamily="49" charset="0"/>
                <a:cs typeface="Courier New" pitchFamily="49" charset="0"/>
              </a:rPr>
              <a:t>.</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dirty="0"/>
              <a:t>Click to edit Section Header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endParaRPr lang="en-US" dirty="0"/>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Edit</a:t>
            </a:r>
            <a:r>
              <a:rPr lang="en-US" sz="2400" baseline="0" dirty="0">
                <a:latin typeface="Arial" pitchFamily="34" charset="0"/>
                <a:cs typeface="Arial" pitchFamily="34" charset="0"/>
              </a:rPr>
              <a:t> in Slide Master view to e</a:t>
            </a:r>
            <a:r>
              <a:rPr lang="en-US" sz="2400" dirty="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a:t>
            </a:r>
            <a:r>
              <a:rPr lang="en-US" sz="2400" baseline="0" dirty="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dirty="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dirty="0">
              <a:latin typeface="Arial" pitchFamily="34" charset="0"/>
              <a:cs typeface="Arial" pitchFamily="34" charset="0"/>
            </a:endParaRPr>
          </a:p>
        </p:txBody>
      </p:sp>
      <p:sp>
        <p:nvSpPr>
          <p:cNvPr id="5" name="Title"/>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dirty="0">
                <a:solidFill>
                  <a:schemeClr val="tx2"/>
                </a:solidFill>
                <a:latin typeface="Arial" pitchFamily="34" charset="0"/>
                <a:cs typeface="Arial" pitchFamily="34" charset="0"/>
              </a:rPr>
              <a:t>Edit in Slide</a:t>
            </a:r>
            <a:r>
              <a:rPr lang="en-US" sz="2800" b="0" baseline="0" dirty="0">
                <a:solidFill>
                  <a:schemeClr val="tx2"/>
                </a:solidFill>
                <a:latin typeface="Arial" pitchFamily="34" charset="0"/>
                <a:cs typeface="Arial" pitchFamily="34" charset="0"/>
              </a:rPr>
              <a:t> Master view to e</a:t>
            </a:r>
            <a:r>
              <a:rPr lang="en-US" sz="2800" b="0" dirty="0">
                <a:solidFill>
                  <a:schemeClr val="tx2"/>
                </a:solidFill>
                <a:latin typeface="Arial" pitchFamily="34" charset="0"/>
                <a:cs typeface="Arial" pitchFamily="34" charset="0"/>
              </a:rPr>
              <a:t>nter agenda</a:t>
            </a:r>
            <a:r>
              <a:rPr lang="en-US" sz="2800" b="0" baseline="0" dirty="0">
                <a:solidFill>
                  <a:schemeClr val="tx2"/>
                </a:solidFill>
                <a:latin typeface="Arial" pitchFamily="34" charset="0"/>
                <a:cs typeface="Arial" pitchFamily="34" charset="0"/>
              </a:rPr>
              <a:t> title</a:t>
            </a:r>
            <a:endParaRPr lang="en-US" sz="2800" b="0" dirty="0">
              <a:solidFill>
                <a:schemeClr val="tx2"/>
              </a:solidFill>
              <a:latin typeface="Arial" pitchFamily="34" charset="0"/>
              <a:cs typeface="Arial"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dirty="0">
              <a:solidFill>
                <a:schemeClr val="tx2"/>
              </a:solidFill>
            </a:endParaRPr>
          </a:p>
        </p:txBody>
      </p:sp>
      <p:pic>
        <p:nvPicPr>
          <p:cNvPr id="12" name="Logo" descr="logo647.png"/>
          <p:cNvPicPr>
            <a:picLocks noChangeAspect="1"/>
          </p:cNvPicPr>
          <p:nvPr/>
        </p:nvPicPr>
        <p:blipFill>
          <a:blip r:embed="rId10"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Lst>
  <p:hf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e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8" Type="http://schemas.openxmlformats.org/officeDocument/2006/relationships/image" Target="../media/image31.tiff"/><Relationship Id="rId13" Type="http://schemas.openxmlformats.org/officeDocument/2006/relationships/image" Target="../media/image36.jpeg"/><Relationship Id="rId3" Type="http://schemas.openxmlformats.org/officeDocument/2006/relationships/image" Target="../media/image26.jpeg"/><Relationship Id="rId7" Type="http://schemas.openxmlformats.org/officeDocument/2006/relationships/image" Target="../media/image30.jpeg"/><Relationship Id="rId12" Type="http://schemas.openxmlformats.org/officeDocument/2006/relationships/image" Target="../media/image35.jpeg"/><Relationship Id="rId17" Type="http://schemas.openxmlformats.org/officeDocument/2006/relationships/image" Target="../media/image40.jpeg"/><Relationship Id="rId2" Type="http://schemas.openxmlformats.org/officeDocument/2006/relationships/notesSlide" Target="../notesSlides/notesSlide6.xml"/><Relationship Id="rId16" Type="http://schemas.openxmlformats.org/officeDocument/2006/relationships/image" Target="../media/image39.png"/><Relationship Id="rId1" Type="http://schemas.openxmlformats.org/officeDocument/2006/relationships/slideLayout" Target="../slideLayouts/slideLayout3.xml"/><Relationship Id="rId6" Type="http://schemas.openxmlformats.org/officeDocument/2006/relationships/image" Target="../media/image29.jpeg"/><Relationship Id="rId11" Type="http://schemas.openxmlformats.org/officeDocument/2006/relationships/image" Target="../media/image34.jpeg"/><Relationship Id="rId5" Type="http://schemas.openxmlformats.org/officeDocument/2006/relationships/image" Target="../media/image28.jpeg"/><Relationship Id="rId15" Type="http://schemas.openxmlformats.org/officeDocument/2006/relationships/image" Target="../media/image38.jpeg"/><Relationship Id="rId10" Type="http://schemas.openxmlformats.org/officeDocument/2006/relationships/image" Target="../media/image33.jpeg"/><Relationship Id="rId4" Type="http://schemas.openxmlformats.org/officeDocument/2006/relationships/image" Target="../media/image27.jpeg"/><Relationship Id="rId9" Type="http://schemas.openxmlformats.org/officeDocument/2006/relationships/image" Target="../media/image32.jpeg"/><Relationship Id="rId14" Type="http://schemas.openxmlformats.org/officeDocument/2006/relationships/image" Target="../media/image37.jpeg"/></Relationships>
</file>

<file path=ppt/slides/_rels/slide13.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hyperlink" Target="http://www.mathworks.com/company/user_stories/matlab-and-simulink-help-land-unpiloted-boeing-spacecraft.html?by=company"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8.jpeg"/><Relationship Id="rId4" Type="http://schemas.openxmlformats.org/officeDocument/2006/relationships/image" Target="../media/image47.jpeg"/></Relationships>
</file>

<file path=ppt/slides/_rels/slide15.xml.rels><?xml version="1.0" encoding="UTF-8" standalone="yes"?>
<Relationships xmlns="http://schemas.openxmlformats.org/package/2006/relationships"><Relationship Id="rId3" Type="http://schemas.openxmlformats.org/officeDocument/2006/relationships/hyperlink" Target="http://www.mathworks.com/company/newsletters/digest/2009/jan/tesla-roadster.htm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16.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18" Type="http://schemas.openxmlformats.org/officeDocument/2006/relationships/image" Target="../media/image65.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4.png"/><Relationship Id="rId2" Type="http://schemas.openxmlformats.org/officeDocument/2006/relationships/notesSlide" Target="../notesSlides/notesSlide10.xml"/><Relationship Id="rId16" Type="http://schemas.openxmlformats.org/officeDocument/2006/relationships/image" Target="../media/image63.png"/><Relationship Id="rId1" Type="http://schemas.openxmlformats.org/officeDocument/2006/relationships/slideLayout" Target="../slideLayouts/slideLayout3.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s>
</file>

<file path=ppt/slides/_rels/slide17.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2.png"/><Relationship Id="rId18"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61.png"/><Relationship Id="rId17" Type="http://schemas.openxmlformats.org/officeDocument/2006/relationships/image" Target="../media/image59.png"/><Relationship Id="rId2" Type="http://schemas.openxmlformats.org/officeDocument/2006/relationships/notesSlide" Target="../notesSlides/notesSlide12.xml"/><Relationship Id="rId16" Type="http://schemas.openxmlformats.org/officeDocument/2006/relationships/image" Target="../media/image67.png"/><Relationship Id="rId1" Type="http://schemas.openxmlformats.org/officeDocument/2006/relationships/slideLayout" Target="../slideLayouts/slideLayout3.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4.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3.png"/></Relationships>
</file>

<file path=ppt/slides/_rels/slide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hyperlink" Target="https://www.mathworks.com/learn/tutorials/matlab-onramp.html"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69.gif"/></Relationships>
</file>

<file path=ppt/slides/_rels/slide21.xml.rels><?xml version="1.0" encoding="UTF-8" standalone="yes"?>
<Relationships xmlns="http://schemas.openxmlformats.org/package/2006/relationships"><Relationship Id="rId8" Type="http://schemas.openxmlformats.org/officeDocument/2006/relationships/image" Target="../media/image75.jpg"/><Relationship Id="rId13" Type="http://schemas.openxmlformats.org/officeDocument/2006/relationships/image" Target="../media/image80.jpg"/><Relationship Id="rId3" Type="http://schemas.openxmlformats.org/officeDocument/2006/relationships/image" Target="../media/image70.jpg"/><Relationship Id="rId7" Type="http://schemas.openxmlformats.org/officeDocument/2006/relationships/image" Target="../media/image74.jpg"/><Relationship Id="rId12" Type="http://schemas.openxmlformats.org/officeDocument/2006/relationships/image" Target="../media/image79.jp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3.jpg"/><Relationship Id="rId11" Type="http://schemas.openxmlformats.org/officeDocument/2006/relationships/image" Target="../media/image78.jpg"/><Relationship Id="rId5" Type="http://schemas.openxmlformats.org/officeDocument/2006/relationships/image" Target="../media/image72.jpg"/><Relationship Id="rId10" Type="http://schemas.openxmlformats.org/officeDocument/2006/relationships/image" Target="../media/image77.jpg"/><Relationship Id="rId4" Type="http://schemas.openxmlformats.org/officeDocument/2006/relationships/image" Target="../media/image71.jpg"/><Relationship Id="rId9" Type="http://schemas.openxmlformats.org/officeDocument/2006/relationships/image" Target="../media/image76.jpg"/></Relationships>
</file>

<file path=ppt/slides/_rels/slide22.xml.rels><?xml version="1.0" encoding="UTF-8" standalone="yes"?>
<Relationships xmlns="http://schemas.openxmlformats.org/package/2006/relationships"><Relationship Id="rId3" Type="http://schemas.openxmlformats.org/officeDocument/2006/relationships/hyperlink" Target="https://www.mathworks.com/matlabcentral/?refresh=true"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23.xml.rels><?xml version="1.0" encoding="UTF-8" standalone="yes"?>
<Relationships xmlns="http://schemas.openxmlformats.org/package/2006/relationships"><Relationship Id="rId8" Type="http://schemas.openxmlformats.org/officeDocument/2006/relationships/hyperlink" Target="https://www.mathworks.com/products/matlab/plot-gallery.html" TargetMode="External"/><Relationship Id="rId3" Type="http://schemas.openxmlformats.org/officeDocument/2006/relationships/hyperlink" Target="https://matlabacademy.mathworks.com/" TargetMode="External"/><Relationship Id="rId7" Type="http://schemas.openxmlformats.org/officeDocument/2006/relationships/hyperlink" Target="https://www.mathworks.com/videos/matlab-and-simulink-robotics-arena-building-apps-with-matlab-and-app-designer-1513378634144.html" TargetMode="External"/><Relationship Id="rId2" Type="http://schemas.openxmlformats.org/officeDocument/2006/relationships/hyperlink" Target="https://www.mathworks.com/support/learn-with-matlab-tutorials.html?s_tid=acport_gs_sp_til" TargetMode="External"/><Relationship Id="rId1" Type="http://schemas.openxmlformats.org/officeDocument/2006/relationships/slideLayout" Target="../slideLayouts/slideLayout2.xml"/><Relationship Id="rId6" Type="http://schemas.openxmlformats.org/officeDocument/2006/relationships/hyperlink" Target="https://www.mathworks.com/help/matlab/app-designer.html" TargetMode="External"/><Relationship Id="rId5" Type="http://schemas.openxmlformats.org/officeDocument/2006/relationships/hyperlink" Target="https://www.youtube.com/watch?v=OHxR8iMHDWw&amp;list=PL7CAABC40B2825C8B" TargetMode="External"/><Relationship Id="rId4" Type="http://schemas.openxmlformats.org/officeDocument/2006/relationships/hyperlink" Target="https://www.mathworks.com/videos.html?s_tid=hp_ff_l_videos" TargetMode="External"/><Relationship Id="rId9" Type="http://schemas.openxmlformats.org/officeDocument/2006/relationships/image" Target="../media/image82.png"/></Relationships>
</file>

<file path=ppt/slides/_rels/slide2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4.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62250" y="1981200"/>
            <a:ext cx="6667500" cy="838200"/>
          </a:xfrm>
        </p:spPr>
        <p:txBody>
          <a:bodyPr/>
          <a:lstStyle/>
          <a:p>
            <a:r>
              <a:rPr lang="en-US" sz="4800" dirty="0"/>
              <a:t>Introduction to MATLAB</a:t>
            </a:r>
          </a:p>
        </p:txBody>
      </p:sp>
      <p:pic>
        <p:nvPicPr>
          <p:cNvPr id="7" name="Picture 6" descr="Logo&#10;&#10;Description automatically generated">
            <a:extLst>
              <a:ext uri="{FF2B5EF4-FFF2-40B4-BE49-F238E27FC236}">
                <a16:creationId xmlns:a16="http://schemas.microsoft.com/office/drawing/2014/main" id="{DBB81119-5A8B-9CD1-CF65-3819F12039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0" y="0"/>
            <a:ext cx="609600" cy="609600"/>
          </a:xfrm>
          <a:prstGeom prst="rect">
            <a:avLst/>
          </a:prstGeom>
          <a:scene3d>
            <a:camera prst="orthographicFront">
              <a:rot lat="0" lon="10800000" rev="0"/>
            </a:camera>
            <a:lightRig rig="threePt" dir="t"/>
          </a:scene3d>
        </p:spPr>
      </p:pic>
      <p:pic>
        <p:nvPicPr>
          <p:cNvPr id="9" name="Picture 8" descr="A picture containing logo&#10;&#10;Description automatically generated">
            <a:extLst>
              <a:ext uri="{FF2B5EF4-FFF2-40B4-BE49-F238E27FC236}">
                <a16:creationId xmlns:a16="http://schemas.microsoft.com/office/drawing/2014/main" id="{7EBC57DF-B8BB-3ADA-6C26-4B3C0954E3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91611"/>
            <a:ext cx="1123950" cy="42637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1F2D0F-20A8-368A-242D-CCF1ACBB23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063" b="2063"/>
          <a:stretch/>
        </p:blipFill>
        <p:spPr bwMode="auto">
          <a:xfrm>
            <a:off x="7036194" y="2202545"/>
            <a:ext cx="3955594" cy="3712032"/>
          </a:xfrm>
          <a:prstGeom prst="round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B22ACDC-82DB-3E92-633E-D6799C3F28BB}"/>
              </a:ext>
            </a:extLst>
          </p:cNvPr>
          <p:cNvSpPr txBox="1"/>
          <p:nvPr/>
        </p:nvSpPr>
        <p:spPr>
          <a:xfrm>
            <a:off x="1739516" y="681813"/>
            <a:ext cx="8712968" cy="646331"/>
          </a:xfrm>
          <a:prstGeom prst="rect">
            <a:avLst/>
          </a:prstGeom>
          <a:noFill/>
        </p:spPr>
        <p:txBody>
          <a:bodyPr wrap="square" rtlCol="0">
            <a:spAutoFit/>
          </a:bodyPr>
          <a:lstStyle/>
          <a:p>
            <a:pPr algn="ctr"/>
            <a:r>
              <a:rPr lang="en-IN" sz="3600" b="1" dirty="0">
                <a:latin typeface="Product Sans" panose="020B0403030502040203" pitchFamily="34" charset="0"/>
              </a:rPr>
              <a:t>MATLAB code for multiplying 2 Matrices</a:t>
            </a:r>
          </a:p>
        </p:txBody>
      </p:sp>
      <p:sp>
        <p:nvSpPr>
          <p:cNvPr id="6" name="TextBox 5">
            <a:extLst>
              <a:ext uri="{FF2B5EF4-FFF2-40B4-BE49-F238E27FC236}">
                <a16:creationId xmlns:a16="http://schemas.microsoft.com/office/drawing/2014/main" id="{D23B881B-86A7-52BA-98EF-BFBE570AF3BD}"/>
              </a:ext>
            </a:extLst>
          </p:cNvPr>
          <p:cNvSpPr txBox="1"/>
          <p:nvPr/>
        </p:nvSpPr>
        <p:spPr>
          <a:xfrm>
            <a:off x="1200212" y="2449180"/>
            <a:ext cx="3672408" cy="1959639"/>
          </a:xfrm>
          <a:prstGeom prst="rect">
            <a:avLst/>
          </a:prstGeom>
          <a:noFill/>
        </p:spPr>
        <p:txBody>
          <a:bodyPr wrap="square" rtlCol="0">
            <a:spAutoFit/>
          </a:bodyPr>
          <a:lstStyle/>
          <a:p>
            <a:pPr>
              <a:lnSpc>
                <a:spcPct val="150000"/>
              </a:lnSpc>
            </a:pPr>
            <a:r>
              <a:rPr lang="en-IN" sz="2800" dirty="0">
                <a:solidFill>
                  <a:srgbClr val="FF0000"/>
                </a:solidFill>
                <a:latin typeface="Product Sans" panose="020B0403030502040203" pitchFamily="34" charset="0"/>
              </a:rPr>
              <a:t>A </a:t>
            </a:r>
            <a:r>
              <a:rPr lang="en-IN" sz="2800" dirty="0">
                <a:latin typeface="Product Sans" panose="020B0403030502040203" pitchFamily="34" charset="0"/>
              </a:rPr>
              <a:t>= [1 2 3; 2 3 4; 4 5 6];</a:t>
            </a:r>
          </a:p>
          <a:p>
            <a:pPr>
              <a:lnSpc>
                <a:spcPct val="150000"/>
              </a:lnSpc>
            </a:pPr>
            <a:r>
              <a:rPr lang="en-IN" sz="2800" dirty="0">
                <a:solidFill>
                  <a:srgbClr val="FF0000"/>
                </a:solidFill>
                <a:latin typeface="Product Sans" panose="020B0403030502040203" pitchFamily="34" charset="0"/>
              </a:rPr>
              <a:t>B </a:t>
            </a:r>
            <a:r>
              <a:rPr lang="en-IN" sz="2800" dirty="0">
                <a:latin typeface="Product Sans" panose="020B0403030502040203" pitchFamily="34" charset="0"/>
              </a:rPr>
              <a:t>= [1 2 3; 4 5 6; 7 8 9];</a:t>
            </a:r>
          </a:p>
          <a:p>
            <a:pPr>
              <a:lnSpc>
                <a:spcPct val="150000"/>
              </a:lnSpc>
            </a:pPr>
            <a:r>
              <a:rPr lang="en-IN" sz="2800" dirty="0">
                <a:solidFill>
                  <a:srgbClr val="FF0000"/>
                </a:solidFill>
                <a:latin typeface="Product Sans" panose="020B0403030502040203" pitchFamily="34" charset="0"/>
              </a:rPr>
              <a:t>C </a:t>
            </a:r>
            <a:r>
              <a:rPr lang="en-IN" sz="2800" dirty="0">
                <a:latin typeface="Product Sans" panose="020B0403030502040203" pitchFamily="34" charset="0"/>
              </a:rPr>
              <a:t>= A*B</a:t>
            </a:r>
          </a:p>
        </p:txBody>
      </p:sp>
    </p:spTree>
    <p:extLst>
      <p:ext uri="{BB962C8B-B14F-4D97-AF65-F5344CB8AC3E}">
        <p14:creationId xmlns:p14="http://schemas.microsoft.com/office/powerpoint/2010/main" val="1744917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B76DCC-8E73-426A-57EE-E7F976EF0F57}"/>
              </a:ext>
            </a:extLst>
          </p:cNvPr>
          <p:cNvSpPr txBox="1"/>
          <p:nvPr/>
        </p:nvSpPr>
        <p:spPr>
          <a:xfrm>
            <a:off x="3549859" y="620688"/>
            <a:ext cx="5092281" cy="646331"/>
          </a:xfrm>
          <a:prstGeom prst="rect">
            <a:avLst/>
          </a:prstGeom>
          <a:noFill/>
        </p:spPr>
        <p:txBody>
          <a:bodyPr wrap="square" rtlCol="0">
            <a:spAutoFit/>
          </a:bodyPr>
          <a:lstStyle/>
          <a:p>
            <a:r>
              <a:rPr lang="en-IN" sz="3600" b="1" dirty="0">
                <a:latin typeface="+mj-lt"/>
              </a:rPr>
              <a:t>Why we need Matlab ?</a:t>
            </a:r>
          </a:p>
        </p:txBody>
      </p:sp>
      <p:grpSp>
        <p:nvGrpSpPr>
          <p:cNvPr id="13" name="Group 12">
            <a:extLst>
              <a:ext uri="{FF2B5EF4-FFF2-40B4-BE49-F238E27FC236}">
                <a16:creationId xmlns:a16="http://schemas.microsoft.com/office/drawing/2014/main" id="{626C515C-8F30-4517-BC0D-2683E8A02A87}"/>
              </a:ext>
            </a:extLst>
          </p:cNvPr>
          <p:cNvGrpSpPr/>
          <p:nvPr/>
        </p:nvGrpSpPr>
        <p:grpSpPr>
          <a:xfrm>
            <a:off x="565554" y="1456598"/>
            <a:ext cx="2494420" cy="4402239"/>
            <a:chOff x="565554" y="1456598"/>
            <a:chExt cx="2494420" cy="4402239"/>
          </a:xfrm>
        </p:grpSpPr>
        <p:grpSp>
          <p:nvGrpSpPr>
            <p:cNvPr id="10" name="Group 9">
              <a:extLst>
                <a:ext uri="{FF2B5EF4-FFF2-40B4-BE49-F238E27FC236}">
                  <a16:creationId xmlns:a16="http://schemas.microsoft.com/office/drawing/2014/main" id="{AB98CF13-A7ED-EC7D-BAB5-A40DB01F7884}"/>
                </a:ext>
              </a:extLst>
            </p:cNvPr>
            <p:cNvGrpSpPr/>
            <p:nvPr/>
          </p:nvGrpSpPr>
          <p:grpSpPr>
            <a:xfrm>
              <a:off x="565554" y="1456598"/>
              <a:ext cx="2494420" cy="2034091"/>
              <a:chOff x="574107" y="1754949"/>
              <a:chExt cx="2494420" cy="2034091"/>
            </a:xfrm>
          </p:grpSpPr>
          <p:pic>
            <p:nvPicPr>
              <p:cNvPr id="11272" name="Picture 8" descr="Running Marathon Computer Icons Racing, On The Run, text, hand, racing png  | PNGWing">
                <a:extLst>
                  <a:ext uri="{FF2B5EF4-FFF2-40B4-BE49-F238E27FC236}">
                    <a16:creationId xmlns:a16="http://schemas.microsoft.com/office/drawing/2014/main" id="{294F4446-1D14-66A8-9CBB-B15131E8F54B}"/>
                  </a:ext>
                </a:extLst>
              </p:cNvPr>
              <p:cNvPicPr>
                <a:picLocks noChangeAspect="1" noChangeArrowheads="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ackgroundRemoval t="10000" b="90000" l="10000" r="90000">
                            <a14:foregroundMark x1="26739" y1="78500" x2="41413" y2="59500"/>
                            <a14:foregroundMark x1="72500" y1="25833" x2="74674" y2="23833"/>
                            <a14:foregroundMark x1="33152" y1="34500" x2="38913" y2="34500"/>
                            <a14:foregroundMark x1="38913" y1="34500" x2="46087" y2="33333"/>
                            <a14:foregroundMark x1="27283" y1="44167" x2="40217" y2="43333"/>
                            <a14:foregroundMark x1="21087" y1="53000" x2="33587" y2="51500"/>
                          </a14:backgroundRemoval>
                        </a14:imgEffect>
                      </a14:imgLayer>
                    </a14:imgProps>
                  </a:ext>
                  <a:ext uri="{28A0092B-C50C-407E-A947-70E740481C1C}">
                    <a14:useLocalDpi xmlns:a14="http://schemas.microsoft.com/office/drawing/2010/main" val="0"/>
                  </a:ext>
                </a:extLst>
              </a:blip>
              <a:srcRect/>
              <a:stretch>
                <a:fillRect/>
              </a:stretch>
            </p:blipFill>
            <p:spPr bwMode="auto">
              <a:xfrm>
                <a:off x="574107" y="1906763"/>
                <a:ext cx="2494420" cy="1701998"/>
              </a:xfrm>
              <a:prstGeom prst="ellipse">
                <a:avLst/>
              </a:prstGeom>
              <a:noFill/>
              <a:extLst>
                <a:ext uri="{909E8E84-426E-40DD-AFC4-6F175D3DCCD1}">
                  <a14:hiddenFill xmlns:a14="http://schemas.microsoft.com/office/drawing/2010/main">
                    <a:solidFill>
                      <a:srgbClr val="FFFFFF"/>
                    </a:solidFill>
                  </a14:hiddenFill>
                </a:ext>
              </a:extLst>
            </p:spPr>
          </p:pic>
          <p:sp>
            <p:nvSpPr>
              <p:cNvPr id="18" name="Oval 17">
                <a:extLst>
                  <a:ext uri="{FF2B5EF4-FFF2-40B4-BE49-F238E27FC236}">
                    <a16:creationId xmlns:a16="http://schemas.microsoft.com/office/drawing/2014/main" id="{E6F57F9E-6877-23AD-0D71-FDDC7E0B0043}"/>
                  </a:ext>
                </a:extLst>
              </p:cNvPr>
              <p:cNvSpPr/>
              <p:nvPr/>
            </p:nvSpPr>
            <p:spPr>
              <a:xfrm>
                <a:off x="840764" y="1754949"/>
                <a:ext cx="1944000" cy="203409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roduct Sans" panose="020B0403030502040203" pitchFamily="34" charset="0"/>
                </a:endParaRPr>
              </a:p>
            </p:txBody>
          </p:sp>
        </p:grpSp>
        <p:cxnSp>
          <p:nvCxnSpPr>
            <p:cNvPr id="34" name="Straight Arrow Connector 33">
              <a:extLst>
                <a:ext uri="{FF2B5EF4-FFF2-40B4-BE49-F238E27FC236}">
                  <a16:creationId xmlns:a16="http://schemas.microsoft.com/office/drawing/2014/main" id="{A74041C8-2C6B-FA74-A010-2C2868D67F10}"/>
                </a:ext>
              </a:extLst>
            </p:cNvPr>
            <p:cNvCxnSpPr>
              <a:cxnSpLocks/>
            </p:cNvCxnSpPr>
            <p:nvPr/>
          </p:nvCxnSpPr>
          <p:spPr>
            <a:xfrm>
              <a:off x="1804211" y="3490689"/>
              <a:ext cx="0" cy="125387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287" name="TextBox 11286">
              <a:extLst>
                <a:ext uri="{FF2B5EF4-FFF2-40B4-BE49-F238E27FC236}">
                  <a16:creationId xmlns:a16="http://schemas.microsoft.com/office/drawing/2014/main" id="{C93CA236-8184-9831-4B04-14D627DF3671}"/>
                </a:ext>
              </a:extLst>
            </p:cNvPr>
            <p:cNvSpPr txBox="1"/>
            <p:nvPr/>
          </p:nvSpPr>
          <p:spPr>
            <a:xfrm>
              <a:off x="732764" y="4803229"/>
              <a:ext cx="2160000" cy="1055608"/>
            </a:xfrm>
            <a:prstGeom prst="roundRect">
              <a:avLst/>
            </a:prstGeom>
            <a:noFill/>
            <a:ln>
              <a:solidFill>
                <a:srgbClr val="002060"/>
              </a:solidFill>
            </a:ln>
          </p:spPr>
          <p:txBody>
            <a:bodyPr wrap="square" rtlCol="0">
              <a:spAutoFit/>
            </a:bodyPr>
            <a:lstStyle/>
            <a:p>
              <a:pPr algn="ctr"/>
              <a:r>
                <a:rPr lang="en-IN" sz="2000" b="1" dirty="0">
                  <a:latin typeface="Product Sans" panose="020B0403030502040203" pitchFamily="34" charset="0"/>
                </a:rPr>
                <a:t>Speed </a:t>
              </a:r>
            </a:p>
            <a:p>
              <a:pPr algn="ctr"/>
              <a:r>
                <a:rPr lang="en-IN" dirty="0">
                  <a:latin typeface="Product Sans" panose="020B0403030502040203" pitchFamily="34" charset="0"/>
                </a:rPr>
                <a:t>3x faster than Python </a:t>
              </a:r>
            </a:p>
          </p:txBody>
        </p:sp>
      </p:grpSp>
      <p:cxnSp>
        <p:nvCxnSpPr>
          <p:cNvPr id="41" name="Straight Arrow Connector 40">
            <a:extLst>
              <a:ext uri="{FF2B5EF4-FFF2-40B4-BE49-F238E27FC236}">
                <a16:creationId xmlns:a16="http://schemas.microsoft.com/office/drawing/2014/main" id="{7CE9E17C-125F-D36E-D228-445B2670B805}"/>
              </a:ext>
            </a:extLst>
          </p:cNvPr>
          <p:cNvCxnSpPr>
            <a:cxnSpLocks/>
          </p:cNvCxnSpPr>
          <p:nvPr/>
        </p:nvCxnSpPr>
        <p:spPr>
          <a:xfrm flipH="1">
            <a:off x="7240918" y="3476134"/>
            <a:ext cx="4801" cy="972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1280" name="Picture 16" descr="Operations or project line icon 6201632 Vector Art at Vecteezy">
            <a:extLst>
              <a:ext uri="{FF2B5EF4-FFF2-40B4-BE49-F238E27FC236}">
                <a16:creationId xmlns:a16="http://schemas.microsoft.com/office/drawing/2014/main" id="{DE63F283-988B-C348-53BF-84ED0D557BD3}"/>
              </a:ext>
            </a:extLst>
          </p:cNvPr>
          <p:cNvPicPr>
            <a:picLocks noChangeAspect="1" noChangeArrowheads="1"/>
          </p:cNvPicPr>
          <p:nvPr/>
        </p:nvPicPr>
        <p:blipFill rotWithShape="1">
          <a:blip r:embed="rId5">
            <a:duotone>
              <a:schemeClr val="accent1">
                <a:shade val="45000"/>
                <a:satMod val="135000"/>
              </a:schemeClr>
              <a:prstClr val="white"/>
            </a:duotone>
            <a:extLst>
              <a:ext uri="{28A0092B-C50C-407E-A947-70E740481C1C}">
                <a14:useLocalDpi xmlns:a14="http://schemas.microsoft.com/office/drawing/2010/main" val="0"/>
              </a:ext>
            </a:extLst>
          </a:blip>
          <a:srcRect l="12167" t="14000" r="12623" b="10792"/>
          <a:stretch/>
        </p:blipFill>
        <p:spPr bwMode="auto">
          <a:xfrm>
            <a:off x="6274129" y="1532134"/>
            <a:ext cx="1944000" cy="1944000"/>
          </a:xfrm>
          <a:prstGeom prst="ellipse">
            <a:avLst/>
          </a:prstGeom>
          <a:noFill/>
          <a:ln>
            <a:solidFill>
              <a:srgbClr val="002060"/>
            </a:solidFill>
          </a:ln>
          <a:extLst>
            <a:ext uri="{909E8E84-426E-40DD-AFC4-6F175D3DCCD1}">
              <a14:hiddenFill xmlns:a14="http://schemas.microsoft.com/office/drawing/2010/main">
                <a:solidFill>
                  <a:srgbClr val="FFFFFF"/>
                </a:solidFill>
              </a14:hiddenFill>
            </a:ext>
          </a:extLst>
        </p:spPr>
      </p:pic>
      <p:sp>
        <p:nvSpPr>
          <p:cNvPr id="11292" name="TextBox 11291">
            <a:extLst>
              <a:ext uri="{FF2B5EF4-FFF2-40B4-BE49-F238E27FC236}">
                <a16:creationId xmlns:a16="http://schemas.microsoft.com/office/drawing/2014/main" id="{96FF3059-C391-35CF-0093-807DB1466013}"/>
              </a:ext>
            </a:extLst>
          </p:cNvPr>
          <p:cNvSpPr txBox="1"/>
          <p:nvPr/>
        </p:nvSpPr>
        <p:spPr>
          <a:xfrm>
            <a:off x="5926918" y="4509120"/>
            <a:ext cx="2628000" cy="2077164"/>
          </a:xfrm>
          <a:prstGeom prst="flowChartAlternateProcess">
            <a:avLst/>
          </a:prstGeom>
          <a:noFill/>
          <a:ln>
            <a:solidFill>
              <a:srgbClr val="002060"/>
            </a:solidFill>
          </a:ln>
        </p:spPr>
        <p:txBody>
          <a:bodyPr wrap="square" rtlCol="0">
            <a:spAutoFit/>
          </a:bodyPr>
          <a:lstStyle/>
          <a:p>
            <a:pPr algn="ctr"/>
            <a:r>
              <a:rPr lang="en-IN" sz="2000" b="1" dirty="0">
                <a:latin typeface="Product Sans" panose="020B0403030502040203" pitchFamily="34" charset="0"/>
              </a:rPr>
              <a:t>Optimization</a:t>
            </a:r>
          </a:p>
          <a:p>
            <a:pPr algn="ctr"/>
            <a:r>
              <a:rPr lang="en-US" sz="1600" dirty="0">
                <a:latin typeface="Product Sans" panose="020B0403030502040203" pitchFamily="34" charset="0"/>
              </a:rPr>
              <a:t>You can solve data intensive problems by using parallel computing to explicitly access all of your hardware resources.</a:t>
            </a:r>
            <a:endParaRPr lang="en-IN" sz="1600" dirty="0">
              <a:latin typeface="Product Sans" panose="020B0403030502040203" pitchFamily="34" charset="0"/>
            </a:endParaRPr>
          </a:p>
        </p:txBody>
      </p:sp>
      <p:grpSp>
        <p:nvGrpSpPr>
          <p:cNvPr id="11303" name="Group 11302">
            <a:extLst>
              <a:ext uri="{FF2B5EF4-FFF2-40B4-BE49-F238E27FC236}">
                <a16:creationId xmlns:a16="http://schemas.microsoft.com/office/drawing/2014/main" id="{4FFC3B90-AE6D-FA1C-FDCE-55EEAB156A16}"/>
              </a:ext>
            </a:extLst>
          </p:cNvPr>
          <p:cNvGrpSpPr/>
          <p:nvPr/>
        </p:nvGrpSpPr>
        <p:grpSpPr>
          <a:xfrm>
            <a:off x="8853732" y="1494563"/>
            <a:ext cx="2628000" cy="4896544"/>
            <a:chOff x="9102479" y="1484784"/>
            <a:chExt cx="2628000" cy="4896544"/>
          </a:xfrm>
        </p:grpSpPr>
        <p:sp>
          <p:nvSpPr>
            <p:cNvPr id="20" name="Oval 19">
              <a:extLst>
                <a:ext uri="{FF2B5EF4-FFF2-40B4-BE49-F238E27FC236}">
                  <a16:creationId xmlns:a16="http://schemas.microsoft.com/office/drawing/2014/main" id="{7488312D-BAB1-7C91-AB0B-16DA232EEA52}"/>
                </a:ext>
              </a:extLst>
            </p:cNvPr>
            <p:cNvSpPr/>
            <p:nvPr/>
          </p:nvSpPr>
          <p:spPr>
            <a:xfrm>
              <a:off x="9408367" y="4437112"/>
              <a:ext cx="2016224" cy="1944216"/>
            </a:xfrm>
            <a:prstGeom prst="ellipse">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roduct Sans" panose="020B0403030502040203" pitchFamily="34" charset="0"/>
              </a:endParaRPr>
            </a:p>
          </p:txBody>
        </p:sp>
        <p:cxnSp>
          <p:nvCxnSpPr>
            <p:cNvPr id="39" name="Straight Arrow Connector 38">
              <a:extLst>
                <a:ext uri="{FF2B5EF4-FFF2-40B4-BE49-F238E27FC236}">
                  <a16:creationId xmlns:a16="http://schemas.microsoft.com/office/drawing/2014/main" id="{2A445AB6-FD69-C276-AD13-B7C1153B40FC}"/>
                </a:ext>
              </a:extLst>
            </p:cNvPr>
            <p:cNvCxnSpPr>
              <a:cxnSpLocks/>
              <a:stCxn id="20" idx="0"/>
              <a:endCxn id="11296" idx="2"/>
            </p:cNvCxnSpPr>
            <p:nvPr/>
          </p:nvCxnSpPr>
          <p:spPr>
            <a:xfrm flipV="1">
              <a:off x="10416479" y="3357637"/>
              <a:ext cx="0" cy="10794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1284" name="Picture 18" descr="Creative design - Free business icons">
              <a:extLst>
                <a:ext uri="{FF2B5EF4-FFF2-40B4-BE49-F238E27FC236}">
                  <a16:creationId xmlns:a16="http://schemas.microsoft.com/office/drawing/2014/main" id="{09AAED21-3668-B5C0-065B-E5D28B8DFAB7}"/>
                </a:ext>
              </a:extLst>
            </p:cNvPr>
            <p:cNvPicPr>
              <a:picLocks noChangeAspect="1" noChangeArrowheads="1"/>
            </p:cNvPicPr>
            <p:nvPr/>
          </p:nvPicPr>
          <p:blipFill>
            <a:blip r:embed="rId6">
              <a:duotone>
                <a:prstClr val="black"/>
                <a:srgbClr val="00B0F0">
                  <a:tint val="45000"/>
                  <a:satMod val="400000"/>
                </a:srgbClr>
              </a:duotone>
              <a:extLst>
                <a:ext uri="{28A0092B-C50C-407E-A947-70E740481C1C}">
                  <a14:useLocalDpi xmlns:a14="http://schemas.microsoft.com/office/drawing/2010/main" val="0"/>
                </a:ext>
              </a:extLst>
            </a:blip>
            <a:srcRect/>
            <a:stretch>
              <a:fillRect/>
            </a:stretch>
          </p:blipFill>
          <p:spPr bwMode="auto">
            <a:xfrm>
              <a:off x="9704627" y="4699575"/>
              <a:ext cx="1423704" cy="1423704"/>
            </a:xfrm>
            <a:prstGeom prst="rect">
              <a:avLst/>
            </a:prstGeom>
            <a:noFill/>
            <a:extLst>
              <a:ext uri="{909E8E84-426E-40DD-AFC4-6F175D3DCCD1}">
                <a14:hiddenFill xmlns:a14="http://schemas.microsoft.com/office/drawing/2010/main">
                  <a:solidFill>
                    <a:srgbClr val="FFFFFF"/>
                  </a:solidFill>
                </a14:hiddenFill>
              </a:ext>
            </a:extLst>
          </p:spPr>
        </p:pic>
        <p:sp>
          <p:nvSpPr>
            <p:cNvPr id="11296" name="TextBox 11295">
              <a:extLst>
                <a:ext uri="{FF2B5EF4-FFF2-40B4-BE49-F238E27FC236}">
                  <a16:creationId xmlns:a16="http://schemas.microsoft.com/office/drawing/2014/main" id="{6A96A3D9-1DC0-D7E4-C947-161200416932}"/>
                </a:ext>
              </a:extLst>
            </p:cNvPr>
            <p:cNvSpPr txBox="1"/>
            <p:nvPr/>
          </p:nvSpPr>
          <p:spPr>
            <a:xfrm>
              <a:off x="9102479" y="1484784"/>
              <a:ext cx="2628000" cy="1872853"/>
            </a:xfrm>
            <a:prstGeom prst="roundRect">
              <a:avLst/>
            </a:prstGeom>
            <a:noFill/>
            <a:ln>
              <a:solidFill>
                <a:srgbClr val="002060"/>
              </a:solidFill>
            </a:ln>
          </p:spPr>
          <p:txBody>
            <a:bodyPr wrap="square" rtlCol="0">
              <a:spAutoFit/>
            </a:bodyPr>
            <a:lstStyle/>
            <a:p>
              <a:pPr algn="ctr"/>
              <a:r>
                <a:rPr lang="en-IN" sz="2000" b="1" dirty="0">
                  <a:latin typeface="Product Sans" panose="020B0403030502040203" pitchFamily="34" charset="0"/>
                </a:rPr>
                <a:t>Design</a:t>
              </a:r>
            </a:p>
            <a:p>
              <a:pPr algn="ctr"/>
              <a:r>
                <a:rPr lang="en-US" sz="1600" dirty="0">
                  <a:latin typeface="Product Sans" panose="020B0403030502040203" pitchFamily="34" charset="0"/>
                </a:rPr>
                <a:t>Use Model-Based Design with MATLAB to shorten development cycles and reduce your develop time by 50% or more.</a:t>
              </a:r>
              <a:endParaRPr lang="en-IN" sz="1600" dirty="0">
                <a:latin typeface="Product Sans" panose="020B0403030502040203" pitchFamily="34" charset="0"/>
              </a:endParaRPr>
            </a:p>
          </p:txBody>
        </p:sp>
      </p:grpSp>
      <p:grpSp>
        <p:nvGrpSpPr>
          <p:cNvPr id="2" name="Group 1">
            <a:extLst>
              <a:ext uri="{FF2B5EF4-FFF2-40B4-BE49-F238E27FC236}">
                <a16:creationId xmlns:a16="http://schemas.microsoft.com/office/drawing/2014/main" id="{BAF5BF6C-26C6-C3B5-9C5C-87F1F5265268}"/>
              </a:ext>
            </a:extLst>
          </p:cNvPr>
          <p:cNvGrpSpPr/>
          <p:nvPr/>
        </p:nvGrpSpPr>
        <p:grpSpPr>
          <a:xfrm>
            <a:off x="3367342" y="1720865"/>
            <a:ext cx="2260761" cy="4443940"/>
            <a:chOff x="3737792" y="2045810"/>
            <a:chExt cx="2260761" cy="4443940"/>
          </a:xfrm>
        </p:grpSpPr>
        <p:pic>
          <p:nvPicPr>
            <p:cNvPr id="3" name="Picture 14" descr="Precision Icon #239918 - Free Icons Library">
              <a:extLst>
                <a:ext uri="{FF2B5EF4-FFF2-40B4-BE49-F238E27FC236}">
                  <a16:creationId xmlns:a16="http://schemas.microsoft.com/office/drawing/2014/main" id="{A5BE1FE8-2013-3894-9F48-E1FD3587DE02}"/>
                </a:ext>
              </a:extLst>
            </p:cNvPr>
            <p:cNvPicPr>
              <a:picLocks noChangeAspect="1" noChangeArrowheads="1"/>
            </p:cNvPicPr>
            <p:nvPr/>
          </p:nvPicPr>
          <p:blipFill>
            <a:blip r:embed="rId7">
              <a:duotone>
                <a:schemeClr val="accent2">
                  <a:shade val="45000"/>
                  <a:satMod val="135000"/>
                </a:schemeClr>
                <a:prstClr val="white"/>
              </a:duotone>
              <a:extLst>
                <a:ext uri="{BEBA8EAE-BF5A-486C-A8C5-ECC9F3942E4B}">
                  <a14:imgProps xmlns:a14="http://schemas.microsoft.com/office/drawing/2010/main">
                    <a14:imgLayer r:embed="rId8">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3978298" y="4606696"/>
              <a:ext cx="1772816" cy="1774632"/>
            </a:xfrm>
            <a:prstGeom prst="ellipse">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0873648E-A675-A480-6E24-E87DAFA6483E}"/>
                </a:ext>
              </a:extLst>
            </p:cNvPr>
            <p:cNvGrpSpPr/>
            <p:nvPr/>
          </p:nvGrpSpPr>
          <p:grpSpPr>
            <a:xfrm>
              <a:off x="3737792" y="2045810"/>
              <a:ext cx="2260761" cy="4443940"/>
              <a:chOff x="3734325" y="2057164"/>
              <a:chExt cx="2260761" cy="4443940"/>
            </a:xfrm>
          </p:grpSpPr>
          <p:sp>
            <p:nvSpPr>
              <p:cNvPr id="6" name="Oval 5">
                <a:extLst>
                  <a:ext uri="{FF2B5EF4-FFF2-40B4-BE49-F238E27FC236}">
                    <a16:creationId xmlns:a16="http://schemas.microsoft.com/office/drawing/2014/main" id="{C699D05E-1DEC-2B3D-FB15-90798EA5B1AC}"/>
                  </a:ext>
                </a:extLst>
              </p:cNvPr>
              <p:cNvSpPr/>
              <p:nvPr/>
            </p:nvSpPr>
            <p:spPr>
              <a:xfrm>
                <a:off x="3856594" y="4485104"/>
                <a:ext cx="2016224" cy="2016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roduct Sans" panose="020B0403030502040203" pitchFamily="34" charset="0"/>
                </a:endParaRPr>
              </a:p>
            </p:txBody>
          </p:sp>
          <p:cxnSp>
            <p:nvCxnSpPr>
              <p:cNvPr id="7" name="Straight Arrow Connector 6">
                <a:extLst>
                  <a:ext uri="{FF2B5EF4-FFF2-40B4-BE49-F238E27FC236}">
                    <a16:creationId xmlns:a16="http://schemas.microsoft.com/office/drawing/2014/main" id="{2BE9A0A0-4EF5-7780-BFA7-7C214E17DDAB}"/>
                  </a:ext>
                </a:extLst>
              </p:cNvPr>
              <p:cNvCxnSpPr>
                <a:cxnSpLocks/>
                <a:stCxn id="6" idx="0"/>
                <a:endCxn id="8" idx="2"/>
              </p:cNvCxnSpPr>
              <p:nvPr/>
            </p:nvCxnSpPr>
            <p:spPr>
              <a:xfrm flipV="1">
                <a:off x="4864706" y="3317083"/>
                <a:ext cx="0" cy="116802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6B2B6C5-1AD2-44D6-C190-026A3561AB7C}"/>
                  </a:ext>
                </a:extLst>
              </p:cNvPr>
              <p:cNvSpPr txBox="1"/>
              <p:nvPr/>
            </p:nvSpPr>
            <p:spPr>
              <a:xfrm>
                <a:off x="3734325" y="2057164"/>
                <a:ext cx="2260761" cy="1259919"/>
              </a:xfrm>
              <a:prstGeom prst="roundRect">
                <a:avLst/>
              </a:prstGeom>
              <a:noFill/>
              <a:ln>
                <a:solidFill>
                  <a:srgbClr val="002060"/>
                </a:solidFill>
              </a:ln>
            </p:spPr>
            <p:txBody>
              <a:bodyPr wrap="square" rtlCol="0">
                <a:spAutoFit/>
              </a:bodyPr>
              <a:lstStyle/>
              <a:p>
                <a:pPr algn="ctr"/>
                <a:r>
                  <a:rPr lang="en-IN" sz="2000" b="1" dirty="0">
                    <a:latin typeface="Product Sans" panose="020B0403030502040203" pitchFamily="34" charset="0"/>
                  </a:rPr>
                  <a:t>Accuracy</a:t>
                </a:r>
              </a:p>
              <a:p>
                <a:pPr algn="ctr"/>
                <a:r>
                  <a:rPr lang="en-IN" sz="1600" dirty="0">
                    <a:latin typeface="Product Sans" panose="020B0403030502040203" pitchFamily="34" charset="0"/>
                  </a:rPr>
                  <a:t> </a:t>
                </a:r>
                <a:r>
                  <a:rPr lang="en-US" sz="1600" dirty="0">
                    <a:latin typeface="Product Sans" panose="020B0403030502040203" pitchFamily="34" charset="0"/>
                  </a:rPr>
                  <a:t>By default, MATLAB uses 16 digits of precision.</a:t>
                </a:r>
                <a:endParaRPr lang="en-IN" sz="1600" dirty="0">
                  <a:latin typeface="Product Sans" panose="020B0403030502040203" pitchFamily="34" charset="0"/>
                </a:endParaRPr>
              </a:p>
            </p:txBody>
          </p:sp>
        </p:grpSp>
      </p:grpSp>
    </p:spTree>
    <p:extLst>
      <p:ext uri="{BB962C8B-B14F-4D97-AF65-F5344CB8AC3E}">
        <p14:creationId xmlns:p14="http://schemas.microsoft.com/office/powerpoint/2010/main" val="3860630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7723ABFB-468A-4255-957A-4B558052CA51}"/>
              </a:ext>
            </a:extLst>
          </p:cNvPr>
          <p:cNvGraphicFramePr>
            <a:graphicFrameLocks noGrp="1"/>
          </p:cNvGraphicFramePr>
          <p:nvPr/>
        </p:nvGraphicFramePr>
        <p:xfrm>
          <a:off x="0" y="1005839"/>
          <a:ext cx="12192000" cy="5373189"/>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992183833"/>
                    </a:ext>
                  </a:extLst>
                </a:gridCol>
                <a:gridCol w="2438400">
                  <a:extLst>
                    <a:ext uri="{9D8B030D-6E8A-4147-A177-3AD203B41FA5}">
                      <a16:colId xmlns:a16="http://schemas.microsoft.com/office/drawing/2014/main" val="3740531724"/>
                    </a:ext>
                  </a:extLst>
                </a:gridCol>
                <a:gridCol w="2438400">
                  <a:extLst>
                    <a:ext uri="{9D8B030D-6E8A-4147-A177-3AD203B41FA5}">
                      <a16:colId xmlns:a16="http://schemas.microsoft.com/office/drawing/2014/main" val="1287018519"/>
                    </a:ext>
                  </a:extLst>
                </a:gridCol>
                <a:gridCol w="2438400">
                  <a:extLst>
                    <a:ext uri="{9D8B030D-6E8A-4147-A177-3AD203B41FA5}">
                      <a16:colId xmlns:a16="http://schemas.microsoft.com/office/drawing/2014/main" val="3359402492"/>
                    </a:ext>
                  </a:extLst>
                </a:gridCol>
                <a:gridCol w="2438400">
                  <a:extLst>
                    <a:ext uri="{9D8B030D-6E8A-4147-A177-3AD203B41FA5}">
                      <a16:colId xmlns:a16="http://schemas.microsoft.com/office/drawing/2014/main" val="1354349824"/>
                    </a:ext>
                  </a:extLst>
                </a:gridCol>
              </a:tblGrid>
              <a:tr h="1791063">
                <a:tc>
                  <a:txBody>
                    <a:bodyPr/>
                    <a:lstStyle/>
                    <a:p>
                      <a:pPr algn="ctr"/>
                      <a:r>
                        <a:rPr lang="en-US" sz="1200" b="1" dirty="0">
                          <a:solidFill>
                            <a:schemeClr val="tx1"/>
                          </a:solidFill>
                        </a:rPr>
                        <a:t>Aerospace and Defense</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tx1"/>
                          </a:solidFill>
                        </a:rPr>
                        <a:t>Automotive</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tx1"/>
                          </a:solidFill>
                        </a:rPr>
                        <a:t>Biological Sciences</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tx1"/>
                          </a:solidFill>
                        </a:rPr>
                        <a:t>Biotech and Pharmaceutical</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tx1"/>
                          </a:solidFill>
                        </a:rPr>
                        <a:t>Communications</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2560317"/>
                  </a:ext>
                </a:extLst>
              </a:tr>
              <a:tr h="1791063">
                <a:tc>
                  <a:txBody>
                    <a:bodyPr/>
                    <a:lstStyle/>
                    <a:p>
                      <a:pPr marL="0" marR="0" lvl="0" indent="0" algn="ctr" defTabSz="91668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Electronics</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668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Energy Production</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668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Financial Services</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668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Industrial Machinery</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668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Medical Devices</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8230818"/>
                  </a:ext>
                </a:extLst>
              </a:tr>
              <a:tr h="1791063">
                <a:tc>
                  <a:txBody>
                    <a:bodyPr/>
                    <a:lstStyle/>
                    <a:p>
                      <a:pPr marL="0" marR="0" lvl="0" indent="0" algn="ctr" defTabSz="91668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Metals, Materials, Mining</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668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Neuroscience</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668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Railway Systems</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668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Semiconductors</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668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Software and Internet</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3181234"/>
                  </a:ext>
                </a:extLst>
              </a:tr>
            </a:tbl>
          </a:graphicData>
        </a:graphic>
      </p:graphicFrame>
      <p:pic>
        <p:nvPicPr>
          <p:cNvPr id="1026" name="Picture 2" descr="https://www.mathworks.com/content/mathworks/www/en/solutions/industrial-automation-machinery/process-automation-systems-industrial-controls/_jcr_content/mainParsys/column_0/1/column_0/2/thumbnail.img.jpg/1481295320875.jpg">
            <a:extLst>
              <a:ext uri="{FF2B5EF4-FFF2-40B4-BE49-F238E27FC236}">
                <a16:creationId xmlns:a16="http://schemas.microsoft.com/office/drawing/2014/main" id="{2FE24124-47EC-4C9C-89D8-81B85B11BC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15555"/>
          <a:stretch/>
        </p:blipFill>
        <p:spPr bwMode="auto">
          <a:xfrm>
            <a:off x="7569654" y="3032759"/>
            <a:ext cx="1920240" cy="12801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8D815E1-E3C9-42CC-8A02-313374C5C115}"/>
              </a:ext>
            </a:extLst>
          </p:cNvPr>
          <p:cNvSpPr>
            <a:spLocks noGrp="1"/>
          </p:cNvSpPr>
          <p:nvPr>
            <p:ph type="title"/>
          </p:nvPr>
        </p:nvSpPr>
        <p:spPr/>
        <p:txBody>
          <a:bodyPr/>
          <a:lstStyle/>
          <a:p>
            <a:r>
              <a:rPr lang="en-US" dirty="0">
                <a:solidFill>
                  <a:srgbClr val="004B87"/>
                </a:solidFill>
              </a:rPr>
              <a:t>Key</a:t>
            </a:r>
            <a:r>
              <a:rPr lang="en-US" dirty="0"/>
              <a:t> </a:t>
            </a:r>
            <a:r>
              <a:rPr lang="en-US" dirty="0">
                <a:solidFill>
                  <a:srgbClr val="004B87"/>
                </a:solidFill>
              </a:rPr>
              <a:t>Industries that use MATLAB</a:t>
            </a:r>
          </a:p>
        </p:txBody>
      </p:sp>
      <p:pic>
        <p:nvPicPr>
          <p:cNvPr id="6" name="Picture 5">
            <a:extLst>
              <a:ext uri="{FF2B5EF4-FFF2-40B4-BE49-F238E27FC236}">
                <a16:creationId xmlns:a16="http://schemas.microsoft.com/office/drawing/2014/main" id="{CFF75EB0-D066-4326-99F0-001CAC206C7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754" t="651" r="74" b="1630"/>
          <a:stretch/>
        </p:blipFill>
        <p:spPr>
          <a:xfrm>
            <a:off x="269937" y="1243675"/>
            <a:ext cx="1920240" cy="1280160"/>
          </a:xfrm>
          <a:prstGeom prst="rect">
            <a:avLst/>
          </a:prstGeom>
        </p:spPr>
      </p:pic>
      <p:pic>
        <p:nvPicPr>
          <p:cNvPr id="8" name="Picture 7" descr="http://www.subaru-global.com/ebrochure/Forester/2018my/HUEN/mobile/assets/images/eyesight/eyesight_01.jpg">
            <a:extLst>
              <a:ext uri="{FF2B5EF4-FFF2-40B4-BE49-F238E27FC236}">
                <a16:creationId xmlns:a16="http://schemas.microsoft.com/office/drawing/2014/main" id="{6A0D8F8B-4A20-4BD9-978D-C309ADFE5A8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906" r="8906" b="9249"/>
          <a:stretch/>
        </p:blipFill>
        <p:spPr bwMode="auto">
          <a:xfrm>
            <a:off x="2699657" y="1243675"/>
            <a:ext cx="192024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84DC3DF-5123-428C-ADA6-D12DF6536FC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11981" b="11985"/>
          <a:stretch/>
        </p:blipFill>
        <p:spPr>
          <a:xfrm>
            <a:off x="269937" y="3032759"/>
            <a:ext cx="1920240" cy="1280160"/>
          </a:xfrm>
          <a:prstGeom prst="rect">
            <a:avLst/>
          </a:prstGeom>
        </p:spPr>
      </p:pic>
      <p:pic>
        <p:nvPicPr>
          <p:cNvPr id="11" name="Picture 2" descr="Image result for site:mathworks.com carnegie">
            <a:extLst>
              <a:ext uri="{FF2B5EF4-FFF2-40B4-BE49-F238E27FC236}">
                <a16:creationId xmlns:a16="http://schemas.microsoft.com/office/drawing/2014/main" id="{3B95945B-79EC-4C9C-81F9-0FEB5289B2E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7813" r="7813"/>
          <a:stretch/>
        </p:blipFill>
        <p:spPr bwMode="auto">
          <a:xfrm>
            <a:off x="2699657" y="3032759"/>
            <a:ext cx="192024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D4198FF2-D760-49D8-853C-E0484692B8C1}"/>
              </a:ext>
            </a:extLst>
          </p:cNvPr>
          <p:cNvPicPr>
            <a:picLocks noChangeAspect="1"/>
          </p:cNvPicPr>
          <p:nvPr/>
        </p:nvPicPr>
        <p:blipFill rotWithShape="1">
          <a:blip r:embed="rId8"/>
          <a:srcRect l="-935" t="781" r="935" b="9787"/>
          <a:stretch/>
        </p:blipFill>
        <p:spPr>
          <a:xfrm>
            <a:off x="7569654" y="4837700"/>
            <a:ext cx="1920240" cy="1280160"/>
          </a:xfrm>
          <a:prstGeom prst="rect">
            <a:avLst/>
          </a:prstGeom>
        </p:spPr>
      </p:pic>
      <p:pic>
        <p:nvPicPr>
          <p:cNvPr id="5122" name="Picture 2" descr="Image result for financial trader screens">
            <a:extLst>
              <a:ext uri="{FF2B5EF4-FFF2-40B4-BE49-F238E27FC236}">
                <a16:creationId xmlns:a16="http://schemas.microsoft.com/office/drawing/2014/main" id="{12E538C1-21C5-48E1-9AD4-C41786978BA2}"/>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6667" r="16667"/>
          <a:stretch/>
        </p:blipFill>
        <p:spPr bwMode="auto">
          <a:xfrm>
            <a:off x="5129377" y="3032759"/>
            <a:ext cx="192024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www.mathworks.com/content/mathworks/www/en/solutions/biological-sciences/jcr:content/mainParsys/column_0/1/feature_0/items/item_1.adapt.full.medium.jpg/1521698247146.jpg">
            <a:extLst>
              <a:ext uri="{FF2B5EF4-FFF2-40B4-BE49-F238E27FC236}">
                <a16:creationId xmlns:a16="http://schemas.microsoft.com/office/drawing/2014/main" id="{45D85A3F-0E97-4E20-B5CD-C1D92526AE0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333" t="-371" r="32667" b="371"/>
          <a:stretch/>
        </p:blipFill>
        <p:spPr bwMode="auto">
          <a:xfrm>
            <a:off x="5129377" y="1243675"/>
            <a:ext cx="192024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a:extLst>
              <a:ext uri="{FF2B5EF4-FFF2-40B4-BE49-F238E27FC236}">
                <a16:creationId xmlns:a16="http://schemas.microsoft.com/office/drawing/2014/main" id="{56C9D2E6-1FA6-46E9-8B9B-28481FE89877}"/>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5" r="15"/>
          <a:stretch/>
        </p:blipFill>
        <p:spPr bwMode="auto">
          <a:xfrm>
            <a:off x="7569654" y="1243675"/>
            <a:ext cx="192024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s://www.mathworks.com/content/mathworks/www/en/solutions/jcr:content/mainParsys/column_1/1/columns_copy/3/panel_copy/headerImage.adapt.full.medium.jpg/1527777987704.jpg">
            <a:extLst>
              <a:ext uri="{FF2B5EF4-FFF2-40B4-BE49-F238E27FC236}">
                <a16:creationId xmlns:a16="http://schemas.microsoft.com/office/drawing/2014/main" id="{0D638840-59DF-4E6B-A35B-B8A74A701759}"/>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379" t="287" r="15121" b="-287"/>
          <a:stretch/>
        </p:blipFill>
        <p:spPr bwMode="auto">
          <a:xfrm>
            <a:off x="10023679" y="3032759"/>
            <a:ext cx="192024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Image result for offshore drilling rig">
            <a:extLst>
              <a:ext uri="{FF2B5EF4-FFF2-40B4-BE49-F238E27FC236}">
                <a16:creationId xmlns:a16="http://schemas.microsoft.com/office/drawing/2014/main" id="{91315E67-D0E0-4AB8-A0D7-1E984DBB27BC}"/>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7734" r="7734"/>
          <a:stretch/>
        </p:blipFill>
        <p:spPr bwMode="auto">
          <a:xfrm>
            <a:off x="269937" y="4837700"/>
            <a:ext cx="192024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Brain mapping">
            <a:extLst>
              <a:ext uri="{FF2B5EF4-FFF2-40B4-BE49-F238E27FC236}">
                <a16:creationId xmlns:a16="http://schemas.microsoft.com/office/drawing/2014/main" id="{9311DE12-044E-4D34-A98A-746F05DA538D}"/>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7813" r="7813"/>
          <a:stretch/>
        </p:blipFill>
        <p:spPr bwMode="auto">
          <a:xfrm>
            <a:off x="2699657" y="4837700"/>
            <a:ext cx="192024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Image result for site:mathworks.com railway">
            <a:extLst>
              <a:ext uri="{FF2B5EF4-FFF2-40B4-BE49-F238E27FC236}">
                <a16:creationId xmlns:a16="http://schemas.microsoft.com/office/drawing/2014/main" id="{B68A72DC-3D7F-4C66-9728-63BD0FB239BA}"/>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445" t="20381" r="24689" b="13072"/>
          <a:stretch/>
        </p:blipFill>
        <p:spPr bwMode="auto">
          <a:xfrm>
            <a:off x="5129377" y="4837700"/>
            <a:ext cx="192024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Image result for site:mathworks.com communications">
            <a:extLst>
              <a:ext uri="{FF2B5EF4-FFF2-40B4-BE49-F238E27FC236}">
                <a16:creationId xmlns:a16="http://schemas.microsoft.com/office/drawing/2014/main" id="{7983170E-ABE9-4BFF-B843-1349B3F6858E}"/>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31" r="31"/>
          <a:stretch/>
        </p:blipFill>
        <p:spPr bwMode="auto">
          <a:xfrm>
            <a:off x="10023679" y="1243675"/>
            <a:ext cx="192024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D94CE1D7-02FB-439B-A55A-A61FD4B8F227}"/>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t="66" b="66"/>
          <a:stretch/>
        </p:blipFill>
        <p:spPr>
          <a:xfrm>
            <a:off x="10023679" y="4837700"/>
            <a:ext cx="1920240" cy="1280160"/>
          </a:xfrm>
          <a:prstGeom prst="rect">
            <a:avLst/>
          </a:prstGeom>
        </p:spPr>
      </p:pic>
    </p:spTree>
    <p:extLst>
      <p:ext uri="{BB962C8B-B14F-4D97-AF65-F5344CB8AC3E}">
        <p14:creationId xmlns:p14="http://schemas.microsoft.com/office/powerpoint/2010/main" val="3465395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few companies that use MATLAB</a:t>
            </a:r>
          </a:p>
        </p:txBody>
      </p:sp>
      <p:grpSp>
        <p:nvGrpSpPr>
          <p:cNvPr id="7" name="Group 6">
            <a:extLst>
              <a:ext uri="{FF2B5EF4-FFF2-40B4-BE49-F238E27FC236}">
                <a16:creationId xmlns:a16="http://schemas.microsoft.com/office/drawing/2014/main" id="{A5AE226F-1F5A-487A-B415-D6593950D082}"/>
              </a:ext>
            </a:extLst>
          </p:cNvPr>
          <p:cNvGrpSpPr/>
          <p:nvPr/>
        </p:nvGrpSpPr>
        <p:grpSpPr>
          <a:xfrm>
            <a:off x="7862817" y="4420178"/>
            <a:ext cx="2612374" cy="2425003"/>
            <a:chOff x="8422602" y="4401790"/>
            <a:chExt cx="2612374" cy="2425003"/>
          </a:xfrm>
        </p:grpSpPr>
        <p:sp>
          <p:nvSpPr>
            <p:cNvPr id="23" name="TextBox 22">
              <a:extLst>
                <a:ext uri="{FF2B5EF4-FFF2-40B4-BE49-F238E27FC236}">
                  <a16:creationId xmlns:a16="http://schemas.microsoft.com/office/drawing/2014/main" id="{00CE8FF7-6474-434A-B65E-6C1416D686F4}"/>
                </a:ext>
              </a:extLst>
            </p:cNvPr>
            <p:cNvSpPr txBox="1"/>
            <p:nvPr/>
          </p:nvSpPr>
          <p:spPr>
            <a:xfrm>
              <a:off x="8422602" y="6488239"/>
              <a:ext cx="2549096" cy="338554"/>
            </a:xfrm>
            <a:prstGeom prst="rect">
              <a:avLst/>
            </a:prstGeom>
            <a:noFill/>
          </p:spPr>
          <p:txBody>
            <a:bodyPr wrap="none" rtlCol="0">
              <a:spAutoFit/>
            </a:bodyPr>
            <a:lstStyle/>
            <a:p>
              <a:r>
                <a:rPr lang="en-US" sz="800" dirty="0" err="1">
                  <a:solidFill>
                    <a:srgbClr val="636569"/>
                  </a:solidFill>
                  <a:latin typeface="Arial" pitchFamily="34" charset="0"/>
                  <a:cs typeface="Arial" pitchFamily="34" charset="0"/>
                </a:rPr>
                <a:t>OICA</a:t>
              </a:r>
              <a:r>
                <a:rPr lang="en-US" sz="800" dirty="0">
                  <a:solidFill>
                    <a:srgbClr val="636569"/>
                  </a:solidFill>
                  <a:latin typeface="Arial" pitchFamily="34" charset="0"/>
                  <a:cs typeface="Arial" pitchFamily="34" charset="0"/>
                </a:rPr>
                <a:t>: 2017 World Motor Vehicle Production</a:t>
              </a:r>
              <a:br>
                <a:rPr lang="en-US" sz="800" dirty="0">
                  <a:solidFill>
                    <a:srgbClr val="636569"/>
                  </a:solidFill>
                  <a:latin typeface="Arial" pitchFamily="34" charset="0"/>
                  <a:cs typeface="Arial" pitchFamily="34" charset="0"/>
                </a:rPr>
              </a:br>
              <a:r>
                <a:rPr lang="en-US" sz="800" dirty="0">
                  <a:solidFill>
                    <a:srgbClr val="636569"/>
                  </a:solidFill>
                  <a:latin typeface="Arial" pitchFamily="34" charset="0"/>
                  <a:cs typeface="Arial" pitchFamily="34" charset="0"/>
                </a:rPr>
                <a:t>PwC: Aerospace and Defense 2018 Year in Review</a:t>
              </a:r>
            </a:p>
          </p:txBody>
        </p:sp>
        <p:grpSp>
          <p:nvGrpSpPr>
            <p:cNvPr id="37" name="Group 36">
              <a:extLst>
                <a:ext uri="{FF2B5EF4-FFF2-40B4-BE49-F238E27FC236}">
                  <a16:creationId xmlns:a16="http://schemas.microsoft.com/office/drawing/2014/main" id="{EDCFC926-5F96-477B-81C5-1BB3A87BDE78}"/>
                </a:ext>
              </a:extLst>
            </p:cNvPr>
            <p:cNvGrpSpPr/>
            <p:nvPr/>
          </p:nvGrpSpPr>
          <p:grpSpPr>
            <a:xfrm>
              <a:off x="8474656" y="4401790"/>
              <a:ext cx="2560320" cy="2020610"/>
              <a:chOff x="8672478" y="3848128"/>
              <a:chExt cx="2560320" cy="2020610"/>
            </a:xfrm>
          </p:grpSpPr>
          <p:sp>
            <p:nvSpPr>
              <p:cNvPr id="38" name="Rectangle 37">
                <a:extLst>
                  <a:ext uri="{FF2B5EF4-FFF2-40B4-BE49-F238E27FC236}">
                    <a16:creationId xmlns:a16="http://schemas.microsoft.com/office/drawing/2014/main" id="{865EA6F1-AD71-4331-93F6-4D7CC0F0368C}"/>
                  </a:ext>
                </a:extLst>
              </p:cNvPr>
              <p:cNvSpPr/>
              <p:nvPr/>
            </p:nvSpPr>
            <p:spPr>
              <a:xfrm>
                <a:off x="8672478" y="4945408"/>
                <a:ext cx="2560320" cy="923330"/>
              </a:xfrm>
              <a:prstGeom prst="rect">
                <a:avLst/>
              </a:prstGeom>
            </p:spPr>
            <p:txBody>
              <a:bodyPr wrap="square" lIns="0" rIns="0">
                <a:spAutoFit/>
              </a:bodyPr>
              <a:lstStyle/>
              <a:p>
                <a:pPr algn="ctr">
                  <a:spcAft>
                    <a:spcPts val="400"/>
                  </a:spcAft>
                  <a:tabLst>
                    <a:tab pos="1544638" algn="l"/>
                  </a:tabLst>
                </a:pPr>
                <a:r>
                  <a:rPr lang="en-US" dirty="0">
                    <a:solidFill>
                      <a:schemeClr val="tx2"/>
                    </a:solidFill>
                    <a:latin typeface="Arial" panose="020B0604020202020204" pitchFamily="34" charset="0"/>
                  </a:rPr>
                  <a:t>All of the top 10</a:t>
                </a:r>
                <a:br>
                  <a:rPr lang="en-US" dirty="0">
                    <a:solidFill>
                      <a:schemeClr val="tx2"/>
                    </a:solidFill>
                    <a:latin typeface="Arial" panose="020B0604020202020204" pitchFamily="34" charset="0"/>
                  </a:rPr>
                </a:br>
                <a:r>
                  <a:rPr lang="en-US" dirty="0">
                    <a:solidFill>
                      <a:schemeClr val="tx2"/>
                    </a:solidFill>
                    <a:latin typeface="Arial" panose="020B0604020202020204" pitchFamily="34" charset="0"/>
                  </a:rPr>
                  <a:t>automotive and </a:t>
                </a:r>
                <a:br>
                  <a:rPr lang="en-US" dirty="0">
                    <a:solidFill>
                      <a:schemeClr val="tx2"/>
                    </a:solidFill>
                    <a:latin typeface="Arial" panose="020B0604020202020204" pitchFamily="34" charset="0"/>
                  </a:rPr>
                </a:br>
                <a:r>
                  <a:rPr lang="en-US" dirty="0">
                    <a:solidFill>
                      <a:schemeClr val="tx2"/>
                    </a:solidFill>
                    <a:latin typeface="Arial" panose="020B0604020202020204" pitchFamily="34" charset="0"/>
                  </a:rPr>
                  <a:t>aerospace companies</a:t>
                </a:r>
                <a:endParaRPr lang="en-US" sz="1400" dirty="0">
                  <a:solidFill>
                    <a:schemeClr val="tx2"/>
                  </a:solidFill>
                  <a:latin typeface="Arial" panose="020B0604020202020204" pitchFamily="34" charset="0"/>
                </a:endParaRPr>
              </a:p>
            </p:txBody>
          </p:sp>
          <p:pic>
            <p:nvPicPr>
              <p:cNvPr id="39" name="Graphic 26">
                <a:extLst>
                  <a:ext uri="{FF2B5EF4-FFF2-40B4-BE49-F238E27FC236}">
                    <a16:creationId xmlns:a16="http://schemas.microsoft.com/office/drawing/2014/main" id="{1F6CC9EE-98ED-4BA9-BC54-B3E3C71AC3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43906" y="3848128"/>
                <a:ext cx="731520" cy="731520"/>
              </a:xfrm>
              <a:prstGeom prst="rect">
                <a:avLst/>
              </a:prstGeom>
            </p:spPr>
          </p:pic>
          <p:pic>
            <p:nvPicPr>
              <p:cNvPr id="40" name="Graphic 26">
                <a:extLst>
                  <a:ext uri="{FF2B5EF4-FFF2-40B4-BE49-F238E27FC236}">
                    <a16:creationId xmlns:a16="http://schemas.microsoft.com/office/drawing/2014/main" id="{90137E19-52AF-4CF7-B8AB-8C501A9C03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15466" y="4213888"/>
                <a:ext cx="731520" cy="731520"/>
              </a:xfrm>
              <a:prstGeom prst="rect">
                <a:avLst/>
              </a:prstGeom>
            </p:spPr>
          </p:pic>
        </p:grpSp>
      </p:grpSp>
      <p:grpSp>
        <p:nvGrpSpPr>
          <p:cNvPr id="42" name="Group 41">
            <a:extLst>
              <a:ext uri="{FF2B5EF4-FFF2-40B4-BE49-F238E27FC236}">
                <a16:creationId xmlns:a16="http://schemas.microsoft.com/office/drawing/2014/main" id="{E6C1BE9B-ADB0-4F08-BBCA-4FDA482CCC7D}"/>
              </a:ext>
            </a:extLst>
          </p:cNvPr>
          <p:cNvGrpSpPr/>
          <p:nvPr/>
        </p:nvGrpSpPr>
        <p:grpSpPr>
          <a:xfrm>
            <a:off x="7797404" y="2213156"/>
            <a:ext cx="2743200" cy="2416002"/>
            <a:chOff x="301414" y="4008572"/>
            <a:chExt cx="2743200" cy="2416002"/>
          </a:xfrm>
        </p:grpSpPr>
        <p:sp>
          <p:nvSpPr>
            <p:cNvPr id="43" name="Rectangle 42">
              <a:extLst>
                <a:ext uri="{FF2B5EF4-FFF2-40B4-BE49-F238E27FC236}">
                  <a16:creationId xmlns:a16="http://schemas.microsoft.com/office/drawing/2014/main" id="{2813B3F9-389A-4CE5-A2BB-752D3B7D5F6B}"/>
                </a:ext>
              </a:extLst>
            </p:cNvPr>
            <p:cNvSpPr/>
            <p:nvPr/>
          </p:nvSpPr>
          <p:spPr>
            <a:xfrm>
              <a:off x="301414" y="5080616"/>
              <a:ext cx="2743200" cy="1343958"/>
            </a:xfrm>
            <a:prstGeom prst="rect">
              <a:avLst/>
            </a:prstGeom>
          </p:spPr>
          <p:txBody>
            <a:bodyPr wrap="square" lIns="0" rIns="0">
              <a:spAutoFit/>
            </a:bodyPr>
            <a:lstStyle/>
            <a:p>
              <a:pPr marL="0" marR="0" lvl="0" indent="0" algn="ctr" defTabSz="914400" rtl="0" eaLnBrk="1" fontAlgn="auto" latinLnBrk="0" hangingPunct="1">
                <a:lnSpc>
                  <a:spcPct val="100000"/>
                </a:lnSpc>
                <a:spcBef>
                  <a:spcPts val="0"/>
                </a:spcBef>
                <a:spcAft>
                  <a:spcPts val="400"/>
                </a:spcAft>
                <a:buClrTx/>
                <a:buSzTx/>
                <a:buFontTx/>
                <a:buNone/>
                <a:tabLst>
                  <a:tab pos="1544638" algn="l"/>
                </a:tabLst>
                <a:defRPr/>
              </a:pPr>
              <a:r>
                <a:rPr kumimoji="0" lang="en-US" sz="2400" b="1" i="0" u="none" strike="noStrike" kern="1200" cap="none" spc="0" normalizeH="0" baseline="0" noProof="0" dirty="0">
                  <a:ln>
                    <a:noFill/>
                  </a:ln>
                  <a:solidFill>
                    <a:srgbClr val="125687"/>
                  </a:solidFill>
                  <a:effectLst/>
                  <a:uLnTx/>
                  <a:uFillTx/>
                  <a:latin typeface="Arial" panose="020B0604020202020204" pitchFamily="34" charset="0"/>
                  <a:ea typeface="+mn-ea"/>
                  <a:cs typeface="+mn-cs"/>
                </a:rPr>
                <a:t>100,000+</a:t>
              </a:r>
            </a:p>
            <a:p>
              <a:pPr marL="0" marR="0" lvl="0" indent="0" algn="ctr" defTabSz="914400" rtl="0" eaLnBrk="1" fontAlgn="auto" latinLnBrk="0" hangingPunct="1">
                <a:lnSpc>
                  <a:spcPct val="100000"/>
                </a:lnSpc>
                <a:spcBef>
                  <a:spcPts val="0"/>
                </a:spcBef>
                <a:spcAft>
                  <a:spcPts val="400"/>
                </a:spcAft>
                <a:buClrTx/>
                <a:buSzTx/>
                <a:buFontTx/>
                <a:buNone/>
                <a:tabLst>
                  <a:tab pos="1544638" algn="l"/>
                </a:tabLst>
                <a:defRPr/>
              </a:pPr>
              <a:r>
                <a:rPr kumimoji="0" lang="en-US" i="0" u="none" strike="noStrike" kern="1200" cap="none" spc="0" normalizeH="0" baseline="0" noProof="0" dirty="0">
                  <a:ln>
                    <a:noFill/>
                  </a:ln>
                  <a:solidFill>
                    <a:srgbClr val="125687"/>
                  </a:solidFill>
                  <a:effectLst/>
                  <a:uLnTx/>
                  <a:uFillTx/>
                  <a:latin typeface="Arial" panose="020B0604020202020204" pitchFamily="34" charset="0"/>
                  <a:ea typeface="+mn-ea"/>
                  <a:cs typeface="+mn-cs"/>
                </a:rPr>
                <a:t>businesses, governments, and universities</a:t>
              </a:r>
            </a:p>
          </p:txBody>
        </p:sp>
        <p:pic>
          <p:nvPicPr>
            <p:cNvPr id="44" name="Graphic 43" descr="City">
              <a:extLst>
                <a:ext uri="{FF2B5EF4-FFF2-40B4-BE49-F238E27FC236}">
                  <a16:creationId xmlns:a16="http://schemas.microsoft.com/office/drawing/2014/main" id="{3AC068C0-5B25-4264-A184-99F398F6E9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5794" y="4008572"/>
              <a:ext cx="1234440" cy="1234440"/>
            </a:xfrm>
            <a:prstGeom prst="rect">
              <a:avLst/>
            </a:prstGeom>
          </p:spPr>
        </p:pic>
      </p:grpSp>
      <p:grpSp>
        <p:nvGrpSpPr>
          <p:cNvPr id="5" name="Group 4">
            <a:extLst>
              <a:ext uri="{FF2B5EF4-FFF2-40B4-BE49-F238E27FC236}">
                <a16:creationId xmlns:a16="http://schemas.microsoft.com/office/drawing/2014/main" id="{B91E800B-9C59-4C47-B5CB-404CD169F55C}"/>
              </a:ext>
            </a:extLst>
          </p:cNvPr>
          <p:cNvGrpSpPr/>
          <p:nvPr/>
        </p:nvGrpSpPr>
        <p:grpSpPr>
          <a:xfrm>
            <a:off x="7888844" y="235736"/>
            <a:ext cx="2560320" cy="1914626"/>
            <a:chOff x="1151504" y="4236133"/>
            <a:chExt cx="2560320" cy="1914626"/>
          </a:xfrm>
        </p:grpSpPr>
        <p:sp>
          <p:nvSpPr>
            <p:cNvPr id="41" name="Rectangle 40">
              <a:extLst>
                <a:ext uri="{FF2B5EF4-FFF2-40B4-BE49-F238E27FC236}">
                  <a16:creationId xmlns:a16="http://schemas.microsoft.com/office/drawing/2014/main" id="{967CE7E5-C5BC-42FF-8360-9785B5DA2A29}"/>
                </a:ext>
              </a:extLst>
            </p:cNvPr>
            <p:cNvSpPr/>
            <p:nvPr/>
          </p:nvSpPr>
          <p:spPr>
            <a:xfrm>
              <a:off x="1151504" y="5365929"/>
              <a:ext cx="2560320" cy="784830"/>
            </a:xfrm>
            <a:prstGeom prst="rect">
              <a:avLst/>
            </a:prstGeom>
          </p:spPr>
          <p:txBody>
            <a:bodyPr wrap="square" lIns="0" rIns="0">
              <a:spAutoFit/>
            </a:bodyPr>
            <a:lstStyle/>
            <a:p>
              <a:pPr algn="ctr">
                <a:spcAft>
                  <a:spcPts val="400"/>
                </a:spcAft>
              </a:pPr>
              <a:r>
                <a:rPr lang="en-US" sz="2400" b="1" dirty="0">
                  <a:solidFill>
                    <a:srgbClr val="035691"/>
                  </a:solidFill>
                  <a:latin typeface="Arial" panose="020B0604020202020204" pitchFamily="34" charset="0"/>
                </a:rPr>
                <a:t>4 million+</a:t>
              </a:r>
            </a:p>
            <a:p>
              <a:pPr algn="ctr"/>
              <a:r>
                <a:rPr lang="en-US" dirty="0">
                  <a:solidFill>
                    <a:schemeClr val="tx2"/>
                  </a:solidFill>
                  <a:latin typeface="Arial" panose="020B0604020202020204" pitchFamily="34" charset="0"/>
                </a:rPr>
                <a:t>users in 185 countries</a:t>
              </a:r>
            </a:p>
          </p:txBody>
        </p:sp>
        <p:pic>
          <p:nvPicPr>
            <p:cNvPr id="45" name="Graphic 44">
              <a:extLst>
                <a:ext uri="{FF2B5EF4-FFF2-40B4-BE49-F238E27FC236}">
                  <a16:creationId xmlns:a16="http://schemas.microsoft.com/office/drawing/2014/main" id="{792CB07F-DC54-441A-B39E-2D62A24169A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86508" y="4236133"/>
              <a:ext cx="1307592" cy="1307592"/>
            </a:xfrm>
            <a:prstGeom prst="rect">
              <a:avLst/>
            </a:prstGeom>
          </p:spPr>
        </p:pic>
      </p:grpSp>
      <p:sp>
        <p:nvSpPr>
          <p:cNvPr id="4" name="Content Placeholder 3">
            <a:extLst>
              <a:ext uri="{FF2B5EF4-FFF2-40B4-BE49-F238E27FC236}">
                <a16:creationId xmlns:a16="http://schemas.microsoft.com/office/drawing/2014/main" id="{A0C185C4-C522-4A20-85F2-3DBBFB91AA0F}"/>
              </a:ext>
            </a:extLst>
          </p:cNvPr>
          <p:cNvSpPr>
            <a:spLocks noGrp="1"/>
          </p:cNvSpPr>
          <p:nvPr>
            <p:ph idx="1"/>
          </p:nvPr>
        </p:nvSpPr>
        <p:spPr>
          <a:xfrm>
            <a:off x="609602" y="1600200"/>
            <a:ext cx="7010398" cy="4648200"/>
          </a:xfrm>
        </p:spPr>
        <p:txBody>
          <a:bodyPr numCol="2"/>
          <a:lstStyle/>
          <a:p>
            <a:pPr lvl="0"/>
            <a:r>
              <a:rPr lang="en-US" sz="2000" dirty="0"/>
              <a:t>Amazon</a:t>
            </a:r>
          </a:p>
          <a:p>
            <a:pPr lvl="0"/>
            <a:r>
              <a:rPr lang="en-US" sz="2000" dirty="0"/>
              <a:t>Apple</a:t>
            </a:r>
          </a:p>
          <a:p>
            <a:r>
              <a:rPr lang="en-US" sz="2000" dirty="0"/>
              <a:t>AT4 wireless</a:t>
            </a:r>
          </a:p>
          <a:p>
            <a:pPr lvl="0"/>
            <a:r>
              <a:rPr lang="en-US" sz="2000" dirty="0"/>
              <a:t>BAE Systems</a:t>
            </a:r>
          </a:p>
          <a:p>
            <a:r>
              <a:rPr lang="en-US" sz="2000" dirty="0"/>
              <a:t>Bank of England/PRA</a:t>
            </a:r>
          </a:p>
          <a:p>
            <a:r>
              <a:rPr lang="en-US" sz="2000" dirty="0"/>
              <a:t>BMW</a:t>
            </a:r>
          </a:p>
          <a:p>
            <a:r>
              <a:rPr lang="en-US" sz="2000" dirty="0"/>
              <a:t>Boeing</a:t>
            </a:r>
          </a:p>
          <a:p>
            <a:pPr lvl="0"/>
            <a:r>
              <a:rPr lang="en-US" sz="2000" dirty="0"/>
              <a:t>Facebook</a:t>
            </a:r>
          </a:p>
          <a:p>
            <a:r>
              <a:rPr lang="en-US" sz="2000" dirty="0"/>
              <a:t>Ford Motor Company</a:t>
            </a:r>
          </a:p>
          <a:p>
            <a:pPr lvl="0"/>
            <a:r>
              <a:rPr lang="en-US" sz="2000" dirty="0"/>
              <a:t>Genentech</a:t>
            </a:r>
          </a:p>
          <a:p>
            <a:r>
              <a:rPr lang="en-US" sz="2000" dirty="0"/>
              <a:t>Google</a:t>
            </a:r>
          </a:p>
          <a:p>
            <a:r>
              <a:rPr lang="en-US" sz="2000" dirty="0"/>
              <a:t>Huawei</a:t>
            </a:r>
          </a:p>
          <a:p>
            <a:r>
              <a:rPr lang="en-US" sz="2000" dirty="0"/>
              <a:t>Hydro-Québec</a:t>
            </a:r>
          </a:p>
          <a:p>
            <a:r>
              <a:rPr lang="en-US" sz="2000" dirty="0"/>
              <a:t>Intel</a:t>
            </a:r>
          </a:p>
          <a:p>
            <a:r>
              <a:rPr lang="en-US" sz="2000" dirty="0"/>
              <a:t>Johnson &amp; Johnson</a:t>
            </a:r>
          </a:p>
          <a:p>
            <a:r>
              <a:rPr lang="en-US" sz="2000" dirty="0"/>
              <a:t>JP Morgan</a:t>
            </a:r>
          </a:p>
          <a:p>
            <a:r>
              <a:rPr lang="en-US" sz="2000" dirty="0"/>
              <a:t>NASA</a:t>
            </a:r>
          </a:p>
          <a:p>
            <a:r>
              <a:rPr lang="en-US" sz="2000" dirty="0"/>
              <a:t>Nokia</a:t>
            </a:r>
          </a:p>
          <a:p>
            <a:r>
              <a:rPr lang="en-US" sz="2000" dirty="0"/>
              <a:t>Qualcomm</a:t>
            </a:r>
          </a:p>
          <a:p>
            <a:pPr lvl="0"/>
            <a:r>
              <a:rPr lang="en-US" sz="2000" dirty="0"/>
              <a:t>Samsung</a:t>
            </a:r>
          </a:p>
          <a:p>
            <a:pPr lvl="0"/>
            <a:r>
              <a:rPr lang="en-US" sz="2000" dirty="0"/>
              <a:t>Siemens</a:t>
            </a:r>
          </a:p>
          <a:p>
            <a:r>
              <a:rPr lang="en-US" sz="2000" dirty="0"/>
              <a:t>Tetra Pak</a:t>
            </a:r>
          </a:p>
          <a:p>
            <a:r>
              <a:rPr lang="en-US" sz="2000" dirty="0"/>
              <a:t>Texas Instruments</a:t>
            </a:r>
          </a:p>
          <a:p>
            <a:r>
              <a:rPr lang="en-US" sz="2000" dirty="0"/>
              <a:t>Toyota</a:t>
            </a:r>
          </a:p>
        </p:txBody>
      </p:sp>
      <p:sp>
        <p:nvSpPr>
          <p:cNvPr id="3" name="Speech Bubble: Rectangle with Corners Rounded 2">
            <a:extLst>
              <a:ext uri="{FF2B5EF4-FFF2-40B4-BE49-F238E27FC236}">
                <a16:creationId xmlns:a16="http://schemas.microsoft.com/office/drawing/2014/main" id="{4A4CC8E9-AD51-4405-B4F4-097883DC0788}"/>
              </a:ext>
            </a:extLst>
          </p:cNvPr>
          <p:cNvSpPr/>
          <p:nvPr/>
        </p:nvSpPr>
        <p:spPr>
          <a:xfrm>
            <a:off x="4353017" y="3364519"/>
            <a:ext cx="3710094" cy="1923938"/>
          </a:xfrm>
          <a:prstGeom prst="wedgeRoundRectCallout">
            <a:avLst>
              <a:gd name="adj1" fmla="val -53304"/>
              <a:gd name="adj2" fmla="val 104957"/>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Arial" pitchFamily="34" charset="0"/>
                <a:cs typeface="Arial" pitchFamily="34" charset="0"/>
              </a:rPr>
              <a:t>“If you want to work at Google, make sure you can use MATLAB”</a:t>
            </a:r>
          </a:p>
          <a:p>
            <a:pPr algn="r">
              <a:spcBef>
                <a:spcPts val="1200"/>
              </a:spcBef>
            </a:pPr>
            <a:r>
              <a:rPr lang="en-US" sz="1400" b="1" dirty="0">
                <a:latin typeface="Arial" pitchFamily="34" charset="0"/>
                <a:cs typeface="Arial" pitchFamily="34" charset="0"/>
              </a:rPr>
              <a:t>Jonathan Rosenburg, </a:t>
            </a:r>
          </a:p>
          <a:p>
            <a:pPr algn="r"/>
            <a:r>
              <a:rPr lang="en-US" sz="1400" b="1" dirty="0">
                <a:latin typeface="Arial" pitchFamily="34" charset="0"/>
                <a:cs typeface="Arial" pitchFamily="34" charset="0"/>
              </a:rPr>
              <a:t>former Google Senior Vice President </a:t>
            </a:r>
          </a:p>
          <a:p>
            <a:pPr algn="r"/>
            <a:r>
              <a:rPr lang="en-US" sz="900" dirty="0">
                <a:solidFill>
                  <a:srgbClr val="636569"/>
                </a:solidFill>
                <a:latin typeface="Arial" pitchFamily="34" charset="0"/>
                <a:cs typeface="Arial" pitchFamily="34" charset="0"/>
              </a:rPr>
              <a:t>Business Insider 2014</a:t>
            </a:r>
            <a:endParaRPr lang="en-US" sz="2000" b="1" dirty="0">
              <a:latin typeface="Arial" pitchFamily="34" charset="0"/>
              <a:cs typeface="Arial" pitchFamily="34" charset="0"/>
            </a:endParaRPr>
          </a:p>
        </p:txBody>
      </p:sp>
    </p:spTree>
    <p:extLst>
      <p:ext uri="{BB962C8B-B14F-4D97-AF65-F5344CB8AC3E}">
        <p14:creationId xmlns:p14="http://schemas.microsoft.com/office/powerpoint/2010/main" val="459215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82600"/>
            <a:ext cx="9550400" cy="990600"/>
          </a:xfrm>
        </p:spPr>
        <p:txBody>
          <a:bodyPr/>
          <a:lstStyle/>
          <a:p>
            <a:r>
              <a:rPr lang="en-US" dirty="0"/>
              <a:t>MATLAB and Simulink Help Land Unpiloted Boeing Spacecraft</a:t>
            </a:r>
            <a:endParaRPr lang="en-US" sz="2667" dirty="0">
              <a:solidFill>
                <a:schemeClr val="tx1"/>
              </a:solidFill>
            </a:endParaRPr>
          </a:p>
        </p:txBody>
      </p:sp>
      <p:sp>
        <p:nvSpPr>
          <p:cNvPr id="3" name="Content Placeholder 2"/>
          <p:cNvSpPr>
            <a:spLocks noGrp="1"/>
          </p:cNvSpPr>
          <p:nvPr>
            <p:ph idx="1"/>
          </p:nvPr>
        </p:nvSpPr>
        <p:spPr>
          <a:xfrm>
            <a:off x="609598" y="1586835"/>
            <a:ext cx="5943601" cy="5125451"/>
          </a:xfrm>
        </p:spPr>
        <p:txBody>
          <a:bodyPr/>
          <a:lstStyle/>
          <a:p>
            <a:pPr marL="0" indent="0" eaLnBrk="0" hangingPunct="0">
              <a:spcBef>
                <a:spcPct val="25000"/>
              </a:spcBef>
              <a:buNone/>
            </a:pPr>
            <a:r>
              <a:rPr lang="en-US" sz="2130" b="1" dirty="0">
                <a:solidFill>
                  <a:srgbClr val="215083"/>
                </a:solidFill>
              </a:rPr>
              <a:t>Challenge</a:t>
            </a:r>
          </a:p>
          <a:p>
            <a:pPr marL="0" indent="0" eaLnBrk="0" hangingPunct="0">
              <a:spcBef>
                <a:spcPct val="10000"/>
              </a:spcBef>
              <a:buClr>
                <a:srgbClr val="215083"/>
              </a:buClr>
              <a:buNone/>
            </a:pPr>
            <a:r>
              <a:rPr lang="en-US" sz="1800" dirty="0"/>
              <a:t>Design a guidance, navigation, and control (GN&amp;C)  system that allows the X-40A to land and come to a full stop on a standard runway without either power or a pilot</a:t>
            </a:r>
          </a:p>
          <a:p>
            <a:pPr eaLnBrk="0" hangingPunct="0">
              <a:spcBef>
                <a:spcPct val="30000"/>
              </a:spcBef>
              <a:buClr>
                <a:srgbClr val="215083"/>
              </a:buClr>
              <a:buNone/>
            </a:pPr>
            <a:r>
              <a:rPr lang="en-US" sz="2130" b="1" dirty="0">
                <a:solidFill>
                  <a:srgbClr val="215083"/>
                </a:solidFill>
              </a:rPr>
              <a:t>Solution</a:t>
            </a:r>
          </a:p>
          <a:p>
            <a:pPr marL="0" indent="0" eaLnBrk="0" hangingPunct="0">
              <a:spcBef>
                <a:spcPct val="10000"/>
              </a:spcBef>
              <a:buClr>
                <a:srgbClr val="215083"/>
              </a:buClr>
              <a:buNone/>
            </a:pPr>
            <a:r>
              <a:rPr lang="en-US" sz="1800" dirty="0"/>
              <a:t>Use MathWorks tools to streamline software implementation, shorten the design-to-software-to-verification cycle, and enable them to make late changes</a:t>
            </a:r>
          </a:p>
          <a:p>
            <a:pPr eaLnBrk="0" hangingPunct="0">
              <a:spcBef>
                <a:spcPct val="30000"/>
              </a:spcBef>
              <a:buClr>
                <a:srgbClr val="215083"/>
              </a:buClr>
              <a:buNone/>
            </a:pPr>
            <a:r>
              <a:rPr lang="en-US" sz="2130" b="1" dirty="0">
                <a:solidFill>
                  <a:srgbClr val="215083"/>
                </a:solidFill>
              </a:rPr>
              <a:t>Results</a:t>
            </a:r>
          </a:p>
          <a:p>
            <a:pPr marL="339725" lvl="1" indent="-225425" eaLnBrk="0" hangingPunct="0">
              <a:spcBef>
                <a:spcPct val="10000"/>
              </a:spcBef>
              <a:buClr>
                <a:srgbClr val="215083"/>
              </a:buClr>
              <a:buFont typeface="Wingdings" pitchFamily="2" charset="2"/>
              <a:buChar char="§"/>
            </a:pPr>
            <a:r>
              <a:rPr lang="en-US" sz="1800" dirty="0"/>
              <a:t>Rapid development within budget</a:t>
            </a:r>
          </a:p>
          <a:p>
            <a:pPr marL="339725" lvl="1" indent="-225425" eaLnBrk="0" hangingPunct="0">
              <a:spcBef>
                <a:spcPct val="10000"/>
              </a:spcBef>
              <a:buClr>
                <a:srgbClr val="215083"/>
              </a:buClr>
              <a:buFont typeface="Wingdings" pitchFamily="2" charset="2"/>
              <a:buChar char="§"/>
            </a:pPr>
            <a:r>
              <a:rPr lang="en-US" sz="1800" dirty="0"/>
              <a:t>A successful test flight</a:t>
            </a:r>
          </a:p>
          <a:p>
            <a:pPr marL="339725" lvl="1" indent="-225425" eaLnBrk="0" hangingPunct="0">
              <a:spcBef>
                <a:spcPct val="10000"/>
              </a:spcBef>
              <a:buClr>
                <a:srgbClr val="215083"/>
              </a:buClr>
              <a:buFont typeface="Wingdings" pitchFamily="2" charset="2"/>
              <a:buChar char="§"/>
            </a:pPr>
            <a:r>
              <a:rPr lang="en-US" sz="1800" dirty="0"/>
              <a:t>A contract to continue development</a:t>
            </a:r>
          </a:p>
          <a:p>
            <a:pPr marL="452955" lvl="1" indent="-300559">
              <a:lnSpc>
                <a:spcPct val="100000"/>
              </a:lnSpc>
              <a:spcBef>
                <a:spcPts val="240"/>
              </a:spcBef>
              <a:buClr>
                <a:srgbClr val="125687"/>
              </a:buClr>
              <a:buFont typeface="Wingdings" pitchFamily="2" charset="2"/>
              <a:buChar char="§"/>
            </a:pPr>
            <a:endParaRPr lang="en-US" sz="1867" dirty="0"/>
          </a:p>
          <a:p>
            <a:pPr marL="452955" lvl="1" indent="-300559">
              <a:lnSpc>
                <a:spcPct val="100000"/>
              </a:lnSpc>
              <a:spcBef>
                <a:spcPts val="240"/>
              </a:spcBef>
              <a:buClr>
                <a:srgbClr val="125687"/>
              </a:buClr>
              <a:buFont typeface="Wingdings" pitchFamily="2" charset="2"/>
              <a:buChar char="§"/>
            </a:pPr>
            <a:endParaRPr lang="en-US" sz="1867" dirty="0"/>
          </a:p>
          <a:p>
            <a:pPr marL="452955" lvl="1" indent="-300559">
              <a:lnSpc>
                <a:spcPct val="100000"/>
              </a:lnSpc>
              <a:spcBef>
                <a:spcPts val="240"/>
              </a:spcBef>
              <a:buClr>
                <a:srgbClr val="125687"/>
              </a:buClr>
              <a:buFont typeface="Wingdings" pitchFamily="2" charset="2"/>
              <a:buChar char="§"/>
            </a:pPr>
            <a:endParaRPr lang="en-US" sz="1867" dirty="0"/>
          </a:p>
          <a:p>
            <a:pPr marL="452955" lvl="1" indent="-300559">
              <a:lnSpc>
                <a:spcPct val="100000"/>
              </a:lnSpc>
              <a:spcBef>
                <a:spcPts val="240"/>
              </a:spcBef>
              <a:buClr>
                <a:srgbClr val="125687"/>
              </a:buClr>
              <a:buFont typeface="Wingdings" pitchFamily="2" charset="2"/>
              <a:buChar char="§"/>
            </a:pPr>
            <a:endParaRPr lang="en-US" sz="1867" dirty="0">
              <a:solidFill>
                <a:prstClr val="black"/>
              </a:solidFill>
              <a:latin typeface="Arial"/>
              <a:cs typeface="Times New Roman" pitchFamily="18" charset="0"/>
            </a:endParaRPr>
          </a:p>
          <a:p>
            <a:endParaRPr lang="en-US" dirty="0"/>
          </a:p>
        </p:txBody>
      </p:sp>
      <p:sp>
        <p:nvSpPr>
          <p:cNvPr id="7" name="Rectangle 6"/>
          <p:cNvSpPr/>
          <p:nvPr/>
        </p:nvSpPr>
        <p:spPr>
          <a:xfrm>
            <a:off x="6400799" y="4949856"/>
            <a:ext cx="4811995" cy="1013034"/>
          </a:xfrm>
          <a:prstGeom prst="rect">
            <a:avLst/>
          </a:prstGeom>
          <a:solidFill>
            <a:schemeClr val="bg1">
              <a:lumMod val="85000"/>
            </a:schemeClr>
          </a:solidFill>
        </p:spPr>
        <p:txBody>
          <a:bodyPr wrap="square">
            <a:spAutoFit/>
          </a:bodyPr>
          <a:lstStyle/>
          <a:p>
            <a:pPr eaLnBrk="0" hangingPunct="0">
              <a:lnSpc>
                <a:spcPct val="130000"/>
              </a:lnSpc>
              <a:defRPr/>
            </a:pPr>
            <a:r>
              <a:rPr lang="en-US" sz="1600" i="1" dirty="0">
                <a:solidFill>
                  <a:schemeClr val="tx2"/>
                </a:solidFill>
              </a:rPr>
              <a:t>"I am very pleased with the results of this flight test. It is a significant step in the development phase." </a:t>
            </a:r>
          </a:p>
          <a:p>
            <a:pPr algn="r" eaLnBrk="0" hangingPunct="0">
              <a:lnSpc>
                <a:spcPct val="115000"/>
              </a:lnSpc>
              <a:spcBef>
                <a:spcPct val="25000"/>
              </a:spcBef>
              <a:defRPr/>
            </a:pPr>
            <a:r>
              <a:rPr lang="en-US" sz="1400" i="1" dirty="0">
                <a:solidFill>
                  <a:schemeClr val="tx2"/>
                </a:solidFill>
              </a:rPr>
              <a:t>- John Fuller, Boeing </a:t>
            </a:r>
          </a:p>
        </p:txBody>
      </p:sp>
      <p:sp>
        <p:nvSpPr>
          <p:cNvPr id="13" name="Text Box 22"/>
          <p:cNvSpPr txBox="1">
            <a:spLocks noChangeArrowheads="1"/>
          </p:cNvSpPr>
          <p:nvPr/>
        </p:nvSpPr>
        <p:spPr bwMode="auto">
          <a:xfrm>
            <a:off x="7721600" y="3530600"/>
            <a:ext cx="3759200" cy="328231"/>
          </a:xfrm>
          <a:prstGeom prst="rect">
            <a:avLst/>
          </a:prstGeom>
          <a:solidFill>
            <a:schemeClr val="bg1"/>
          </a:solidFill>
          <a:ln w="9525">
            <a:noFill/>
            <a:miter lim="800000"/>
            <a:headEnd/>
            <a:tailEnd/>
          </a:ln>
        </p:spPr>
        <p:txBody>
          <a:bodyPr wrap="square" lIns="0" tIns="121920" rIns="0" bIns="0">
            <a:spAutoFit/>
          </a:bodyPr>
          <a:lstStyle/>
          <a:p>
            <a:pPr defTabSz="1219170">
              <a:defRPr/>
            </a:pPr>
            <a:endParaRPr lang="en-US" sz="1333" b="1" dirty="0">
              <a:solidFill>
                <a:srgbClr val="125687"/>
              </a:solidFill>
              <a:latin typeface="Arial"/>
            </a:endParaRPr>
          </a:p>
        </p:txBody>
      </p:sp>
      <p:sp>
        <p:nvSpPr>
          <p:cNvPr id="16" name="Text Box 37"/>
          <p:cNvSpPr txBox="1">
            <a:spLocks noChangeArrowheads="1"/>
          </p:cNvSpPr>
          <p:nvPr/>
        </p:nvSpPr>
        <p:spPr bwMode="auto">
          <a:xfrm>
            <a:off x="101600" y="6453506"/>
            <a:ext cx="1693333" cy="297454"/>
          </a:xfrm>
          <a:prstGeom prst="rect">
            <a:avLst/>
          </a:prstGeom>
          <a:noFill/>
          <a:ln w="9525">
            <a:noFill/>
            <a:miter lim="800000"/>
            <a:headEnd/>
            <a:tailEnd/>
          </a:ln>
        </p:spPr>
        <p:txBody>
          <a:bodyPr>
            <a:spAutoFit/>
          </a:bodyPr>
          <a:lstStyle/>
          <a:p>
            <a:r>
              <a:rPr lang="en-US" sz="1333" dirty="0">
                <a:hlinkClick r:id="rId3"/>
              </a:rPr>
              <a:t>Link to article</a:t>
            </a:r>
            <a:endParaRPr lang="en-US" sz="1333" dirty="0"/>
          </a:p>
        </p:txBody>
      </p:sp>
      <p:sp>
        <p:nvSpPr>
          <p:cNvPr id="8" name="Rectangle 3">
            <a:extLst>
              <a:ext uri="{FF2B5EF4-FFF2-40B4-BE49-F238E27FC236}">
                <a16:creationId xmlns:a16="http://schemas.microsoft.com/office/drawing/2014/main" id="{28B4ED96-9585-4097-BC21-D5097C075877}"/>
              </a:ext>
            </a:extLst>
          </p:cNvPr>
          <p:cNvSpPr>
            <a:spLocks noChangeArrowheads="1"/>
          </p:cNvSpPr>
          <p:nvPr/>
        </p:nvSpPr>
        <p:spPr bwMode="auto">
          <a:xfrm>
            <a:off x="4309534" y="-33813"/>
            <a:ext cx="65" cy="4740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0368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a:defRPr/>
            </a:pPr>
            <a:endParaRPr lang="en-US" altLang="en-US" sz="2400" dirty="0">
              <a:solidFill>
                <a:prstClr val="black"/>
              </a:solidFill>
            </a:endParaRPr>
          </a:p>
        </p:txBody>
      </p:sp>
      <p:grpSp>
        <p:nvGrpSpPr>
          <p:cNvPr id="11" name="Group 16">
            <a:extLst>
              <a:ext uri="{FF2B5EF4-FFF2-40B4-BE49-F238E27FC236}">
                <a16:creationId xmlns:a16="http://schemas.microsoft.com/office/drawing/2014/main" id="{82B2844B-97CF-4C08-9969-A24ED32E469C}"/>
              </a:ext>
            </a:extLst>
          </p:cNvPr>
          <p:cNvGrpSpPr>
            <a:grpSpLocks/>
          </p:cNvGrpSpPr>
          <p:nvPr/>
        </p:nvGrpSpPr>
        <p:grpSpPr bwMode="auto">
          <a:xfrm>
            <a:off x="7278896" y="1207159"/>
            <a:ext cx="3693904" cy="3523329"/>
            <a:chOff x="3720" y="522"/>
            <a:chExt cx="1949" cy="1859"/>
          </a:xfrm>
        </p:grpSpPr>
        <p:pic>
          <p:nvPicPr>
            <p:cNvPr id="12" name="Picture 6" descr="9b">
              <a:extLst>
                <a:ext uri="{FF2B5EF4-FFF2-40B4-BE49-F238E27FC236}">
                  <a16:creationId xmlns:a16="http://schemas.microsoft.com/office/drawing/2014/main" id="{30A61987-1ADB-489C-93F7-96F64B033809}"/>
                </a:ext>
              </a:extLst>
            </p:cNvPr>
            <p:cNvPicPr>
              <a:picLocks noChangeArrowheads="1"/>
            </p:cNvPicPr>
            <p:nvPr/>
          </p:nvPicPr>
          <p:blipFill>
            <a:blip r:embed="rId4" cstate="screen"/>
            <a:srcRect/>
            <a:stretch>
              <a:fillRect/>
            </a:stretch>
          </p:blipFill>
          <p:spPr bwMode="auto">
            <a:xfrm>
              <a:off x="4039" y="522"/>
              <a:ext cx="1630" cy="962"/>
            </a:xfrm>
            <a:prstGeom prst="rect">
              <a:avLst/>
            </a:prstGeom>
            <a:noFill/>
            <a:ln w="9525">
              <a:solidFill>
                <a:schemeClr val="tx2"/>
              </a:solidFill>
              <a:miter lim="800000"/>
              <a:headEnd/>
              <a:tailEnd/>
            </a:ln>
          </p:spPr>
        </p:pic>
        <p:pic>
          <p:nvPicPr>
            <p:cNvPr id="14" name="Picture 4" descr="9a">
              <a:extLst>
                <a:ext uri="{FF2B5EF4-FFF2-40B4-BE49-F238E27FC236}">
                  <a16:creationId xmlns:a16="http://schemas.microsoft.com/office/drawing/2014/main" id="{AC6342A5-5D38-40ED-BB1A-4AE14F202152}"/>
                </a:ext>
              </a:extLst>
            </p:cNvPr>
            <p:cNvPicPr>
              <a:picLocks noChangeAspect="1" noChangeArrowheads="1"/>
            </p:cNvPicPr>
            <p:nvPr/>
          </p:nvPicPr>
          <p:blipFill>
            <a:blip r:embed="rId5" cstate="screen"/>
            <a:srcRect/>
            <a:stretch>
              <a:fillRect/>
            </a:stretch>
          </p:blipFill>
          <p:spPr bwMode="auto">
            <a:xfrm>
              <a:off x="3720" y="1170"/>
              <a:ext cx="1632" cy="960"/>
            </a:xfrm>
            <a:prstGeom prst="rect">
              <a:avLst/>
            </a:prstGeom>
            <a:noFill/>
            <a:ln w="9525">
              <a:solidFill>
                <a:schemeClr val="tx2"/>
              </a:solidFill>
              <a:miter lim="800000"/>
              <a:headEnd/>
              <a:tailEnd/>
            </a:ln>
          </p:spPr>
        </p:pic>
        <p:sp>
          <p:nvSpPr>
            <p:cNvPr id="15" name="Text Box 11">
              <a:extLst>
                <a:ext uri="{FF2B5EF4-FFF2-40B4-BE49-F238E27FC236}">
                  <a16:creationId xmlns:a16="http://schemas.microsoft.com/office/drawing/2014/main" id="{7EF4707A-5AC0-49C3-B6B0-FF77C749A154}"/>
                </a:ext>
              </a:extLst>
            </p:cNvPr>
            <p:cNvSpPr txBox="1">
              <a:spLocks noChangeArrowheads="1"/>
            </p:cNvSpPr>
            <p:nvPr/>
          </p:nvSpPr>
          <p:spPr bwMode="auto">
            <a:xfrm>
              <a:off x="3722" y="2131"/>
              <a:ext cx="1750" cy="250"/>
            </a:xfrm>
            <a:prstGeom prst="rect">
              <a:avLst/>
            </a:prstGeom>
            <a:solidFill>
              <a:schemeClr val="bg1"/>
            </a:solidFill>
            <a:ln w="9525">
              <a:noFill/>
              <a:miter lim="800000"/>
              <a:headEnd/>
              <a:tailEnd/>
            </a:ln>
          </p:spPr>
          <p:txBody>
            <a:bodyPr wrap="square" lIns="0" rIns="0">
              <a:spAutoFit/>
            </a:bodyPr>
            <a:lstStyle/>
            <a:p>
              <a:pPr eaLnBrk="0" hangingPunct="0"/>
              <a:r>
                <a:rPr lang="en-US" sz="1000" b="1" dirty="0">
                  <a:solidFill>
                    <a:schemeClr val="tx2"/>
                  </a:solidFill>
                </a:rPr>
                <a:t>Boeing X-40A – in test flight (directly above) and on the ground (top).</a:t>
              </a:r>
            </a:p>
          </p:txBody>
        </p:sp>
      </p:grpSp>
    </p:spTree>
    <p:extLst>
      <p:ext uri="{BB962C8B-B14F-4D97-AF65-F5344CB8AC3E}">
        <p14:creationId xmlns:p14="http://schemas.microsoft.com/office/powerpoint/2010/main" val="3360468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82600"/>
            <a:ext cx="9550400" cy="990600"/>
          </a:xfrm>
        </p:spPr>
        <p:txBody>
          <a:bodyPr/>
          <a:lstStyle/>
          <a:p>
            <a:r>
              <a:rPr lang="en-US" dirty="0"/>
              <a:t>Using Model-Based Design to Build the Tesla Roadster</a:t>
            </a:r>
            <a:endParaRPr lang="en-US" sz="2667" dirty="0">
              <a:solidFill>
                <a:schemeClr val="tx1"/>
              </a:solidFill>
            </a:endParaRPr>
          </a:p>
        </p:txBody>
      </p:sp>
      <p:sp>
        <p:nvSpPr>
          <p:cNvPr id="3" name="Content Placeholder 2"/>
          <p:cNvSpPr>
            <a:spLocks noGrp="1"/>
          </p:cNvSpPr>
          <p:nvPr>
            <p:ph idx="1"/>
          </p:nvPr>
        </p:nvSpPr>
        <p:spPr>
          <a:xfrm>
            <a:off x="609599" y="1586835"/>
            <a:ext cx="5791200" cy="5125451"/>
          </a:xfrm>
        </p:spPr>
        <p:txBody>
          <a:bodyPr/>
          <a:lstStyle/>
          <a:p>
            <a:pPr marL="0" indent="0">
              <a:buNone/>
            </a:pPr>
            <a:r>
              <a:rPr lang="en-US" sz="2130" b="1" dirty="0">
                <a:solidFill>
                  <a:srgbClr val="125687"/>
                </a:solidFill>
              </a:rPr>
              <a:t>Challenge</a:t>
            </a:r>
          </a:p>
          <a:p>
            <a:pPr marL="0" indent="0">
              <a:spcBef>
                <a:spcPts val="180"/>
              </a:spcBef>
              <a:buClr>
                <a:srgbClr val="215083"/>
              </a:buClr>
              <a:buNone/>
            </a:pPr>
            <a:r>
              <a:rPr lang="en-US" sz="1800" dirty="0">
                <a:cs typeface="Times New Roman" pitchFamily="18" charset="0"/>
              </a:rPr>
              <a:t>Develop a 100-percent electric production sports car on a limited budget</a:t>
            </a:r>
          </a:p>
          <a:p>
            <a:pPr marL="0" indent="0">
              <a:spcBef>
                <a:spcPts val="648"/>
              </a:spcBef>
              <a:buClr>
                <a:srgbClr val="215083"/>
              </a:buClr>
              <a:buNone/>
            </a:pPr>
            <a:r>
              <a:rPr lang="en-US" sz="2130" b="1" dirty="0">
                <a:solidFill>
                  <a:srgbClr val="125687"/>
                </a:solidFill>
              </a:rPr>
              <a:t>Solution</a:t>
            </a:r>
          </a:p>
          <a:p>
            <a:pPr marL="0" indent="0">
              <a:spcBef>
                <a:spcPts val="180"/>
              </a:spcBef>
              <a:buNone/>
            </a:pPr>
            <a:r>
              <a:rPr lang="en-US" sz="1800" dirty="0">
                <a:solidFill>
                  <a:srgbClr val="000000"/>
                </a:solidFill>
              </a:rPr>
              <a:t>Use MathWorks tools for Model-Based Design to model and simulate the vehicle, analyze performance, and evaluate design trade-offs</a:t>
            </a:r>
            <a:endParaRPr lang="en-US" sz="1800" dirty="0">
              <a:cs typeface="Times New Roman" pitchFamily="18" charset="0"/>
            </a:endParaRPr>
          </a:p>
          <a:p>
            <a:pPr>
              <a:spcBef>
                <a:spcPct val="30000"/>
              </a:spcBef>
              <a:buClr>
                <a:srgbClr val="215083"/>
              </a:buClr>
              <a:buNone/>
            </a:pPr>
            <a:r>
              <a:rPr lang="en-US" sz="2130" b="1" dirty="0">
                <a:solidFill>
                  <a:srgbClr val="125687"/>
                </a:solidFill>
              </a:rPr>
              <a:t>Results</a:t>
            </a:r>
          </a:p>
          <a:p>
            <a:pPr marL="339725" lvl="1" indent="-225425">
              <a:spcBef>
                <a:spcPts val="180"/>
              </a:spcBef>
              <a:buClr>
                <a:srgbClr val="125687"/>
              </a:buClr>
              <a:buFont typeface="Wingdings" pitchFamily="2" charset="2"/>
              <a:buChar char="§"/>
            </a:pPr>
            <a:r>
              <a:rPr lang="en-US" sz="1800" dirty="0">
                <a:cs typeface="Times New Roman" pitchFamily="18" charset="0"/>
              </a:rPr>
              <a:t>Calibrated system model, improving simulation accuracy</a:t>
            </a:r>
          </a:p>
          <a:p>
            <a:pPr marL="339725" lvl="1" indent="-225425">
              <a:spcBef>
                <a:spcPts val="180"/>
              </a:spcBef>
              <a:buClr>
                <a:srgbClr val="125687"/>
              </a:buClr>
              <a:buFont typeface="Wingdings" pitchFamily="2" charset="2"/>
              <a:buChar char="§"/>
            </a:pPr>
            <a:r>
              <a:rPr lang="en-US" sz="1800" dirty="0">
                <a:cs typeface="Times New Roman" pitchFamily="18" charset="0"/>
              </a:rPr>
              <a:t>Hundreds of powertrain configurations tested without using physical prototypes</a:t>
            </a:r>
          </a:p>
          <a:p>
            <a:pPr marL="339725" lvl="1" indent="-225425">
              <a:spcBef>
                <a:spcPts val="180"/>
              </a:spcBef>
              <a:buClr>
                <a:schemeClr val="tx2"/>
              </a:buClr>
              <a:buFont typeface="Wingdings" pitchFamily="2" charset="2"/>
              <a:buChar char="§"/>
            </a:pPr>
            <a:r>
              <a:rPr lang="en-US" sz="1800" dirty="0">
                <a:cs typeface="Times New Roman" pitchFamily="18" charset="0"/>
              </a:rPr>
              <a:t>Multidomain effects simulated, enabling dramatic advances in battery technology</a:t>
            </a:r>
          </a:p>
        </p:txBody>
      </p:sp>
      <p:sp>
        <p:nvSpPr>
          <p:cNvPr id="7" name="Rectangle 6"/>
          <p:cNvSpPr/>
          <p:nvPr/>
        </p:nvSpPr>
        <p:spPr>
          <a:xfrm>
            <a:off x="6400801" y="4359454"/>
            <a:ext cx="5535759" cy="1770678"/>
          </a:xfrm>
          <a:prstGeom prst="rect">
            <a:avLst/>
          </a:prstGeom>
          <a:solidFill>
            <a:schemeClr val="bg1">
              <a:lumMod val="85000"/>
            </a:schemeClr>
          </a:solidFill>
        </p:spPr>
        <p:txBody>
          <a:bodyPr wrap="square">
            <a:spAutoFit/>
          </a:bodyPr>
          <a:lstStyle/>
          <a:p>
            <a:pPr>
              <a:lnSpc>
                <a:spcPct val="130000"/>
              </a:lnSpc>
              <a:defRPr/>
            </a:pPr>
            <a:r>
              <a:rPr lang="en-US" sz="1400" i="1" dirty="0">
                <a:solidFill>
                  <a:schemeClr val="tx2"/>
                </a:solidFill>
                <a:ea typeface="Arial Unicode MS" pitchFamily="34" charset="-128"/>
                <a:cs typeface="Arial Unicode MS" pitchFamily="34" charset="-128"/>
              </a:rPr>
              <a:t>“We couldn’t have built this car without MathWorks tools.  It would have taken resources that our new automotive startup company simply did not have.  We will continue to rely on MATLAB and Simulink to help us make informed design decisions for the next generation of Tesla vehicles.”</a:t>
            </a:r>
          </a:p>
          <a:p>
            <a:pPr algn="r">
              <a:lnSpc>
                <a:spcPct val="115000"/>
              </a:lnSpc>
              <a:spcBef>
                <a:spcPts val="360"/>
              </a:spcBef>
              <a:defRPr/>
            </a:pPr>
            <a:r>
              <a:rPr lang="en-US" sz="1400" i="1" dirty="0">
                <a:solidFill>
                  <a:schemeClr val="tx2"/>
                </a:solidFill>
                <a:ea typeface="Arial Unicode MS" pitchFamily="34" charset="-128"/>
                <a:cs typeface="Arial Unicode MS" pitchFamily="34" charset="-128"/>
              </a:rPr>
              <a:t>Dr. Chris </a:t>
            </a:r>
            <a:r>
              <a:rPr lang="en-US" sz="1400" i="1" dirty="0" err="1">
                <a:solidFill>
                  <a:schemeClr val="tx2"/>
                </a:solidFill>
                <a:ea typeface="Arial Unicode MS" pitchFamily="34" charset="-128"/>
                <a:cs typeface="Arial Unicode MS" pitchFamily="34" charset="-128"/>
              </a:rPr>
              <a:t>Gadda</a:t>
            </a:r>
            <a:r>
              <a:rPr lang="en-US" sz="1400" i="1" dirty="0">
                <a:solidFill>
                  <a:schemeClr val="tx2"/>
                </a:solidFill>
                <a:ea typeface="Arial Unicode MS" pitchFamily="34" charset="-128"/>
                <a:cs typeface="Arial Unicode MS" pitchFamily="34" charset="-128"/>
              </a:rPr>
              <a:t> and Dr. Andrew Simpson, Tesla Motors</a:t>
            </a:r>
          </a:p>
        </p:txBody>
      </p:sp>
      <p:sp>
        <p:nvSpPr>
          <p:cNvPr id="13" name="Text Box 22"/>
          <p:cNvSpPr txBox="1">
            <a:spLocks noChangeArrowheads="1"/>
          </p:cNvSpPr>
          <p:nvPr/>
        </p:nvSpPr>
        <p:spPr bwMode="auto">
          <a:xfrm>
            <a:off x="7721600" y="3530600"/>
            <a:ext cx="3759200" cy="328231"/>
          </a:xfrm>
          <a:prstGeom prst="rect">
            <a:avLst/>
          </a:prstGeom>
          <a:solidFill>
            <a:schemeClr val="bg1"/>
          </a:solidFill>
          <a:ln w="9525">
            <a:noFill/>
            <a:miter lim="800000"/>
            <a:headEnd/>
            <a:tailEnd/>
          </a:ln>
        </p:spPr>
        <p:txBody>
          <a:bodyPr wrap="square" lIns="0" tIns="121920" rIns="0" bIns="0">
            <a:spAutoFit/>
          </a:bodyPr>
          <a:lstStyle/>
          <a:p>
            <a:pPr defTabSz="1219170">
              <a:defRPr/>
            </a:pPr>
            <a:endParaRPr lang="en-US" sz="1333" b="1" dirty="0">
              <a:solidFill>
                <a:srgbClr val="125687"/>
              </a:solidFill>
              <a:latin typeface="Arial"/>
            </a:endParaRPr>
          </a:p>
        </p:txBody>
      </p:sp>
      <p:sp>
        <p:nvSpPr>
          <p:cNvPr id="16" name="Text Box 37"/>
          <p:cNvSpPr txBox="1">
            <a:spLocks noChangeArrowheads="1"/>
          </p:cNvSpPr>
          <p:nvPr/>
        </p:nvSpPr>
        <p:spPr bwMode="auto">
          <a:xfrm>
            <a:off x="101600" y="6453506"/>
            <a:ext cx="1693333" cy="297454"/>
          </a:xfrm>
          <a:prstGeom prst="rect">
            <a:avLst/>
          </a:prstGeom>
          <a:noFill/>
          <a:ln w="9525">
            <a:noFill/>
            <a:miter lim="800000"/>
            <a:headEnd/>
            <a:tailEnd/>
          </a:ln>
        </p:spPr>
        <p:txBody>
          <a:bodyPr>
            <a:spAutoFit/>
          </a:bodyPr>
          <a:lstStyle/>
          <a:p>
            <a:r>
              <a:rPr lang="en-US" sz="1333" dirty="0">
                <a:hlinkClick r:id="rId3"/>
              </a:rPr>
              <a:t>Link to article</a:t>
            </a:r>
            <a:endParaRPr lang="en-US" sz="1333" dirty="0"/>
          </a:p>
        </p:txBody>
      </p:sp>
      <p:sp>
        <p:nvSpPr>
          <p:cNvPr id="8" name="Rectangle 3">
            <a:extLst>
              <a:ext uri="{FF2B5EF4-FFF2-40B4-BE49-F238E27FC236}">
                <a16:creationId xmlns:a16="http://schemas.microsoft.com/office/drawing/2014/main" id="{28B4ED96-9585-4097-BC21-D5097C075877}"/>
              </a:ext>
            </a:extLst>
          </p:cNvPr>
          <p:cNvSpPr>
            <a:spLocks noChangeArrowheads="1"/>
          </p:cNvSpPr>
          <p:nvPr/>
        </p:nvSpPr>
        <p:spPr bwMode="auto">
          <a:xfrm>
            <a:off x="4309534" y="-33813"/>
            <a:ext cx="65" cy="4740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0368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a:defRPr/>
            </a:pPr>
            <a:endParaRPr lang="en-US" altLang="en-US" sz="2400" dirty="0">
              <a:solidFill>
                <a:prstClr val="black"/>
              </a:solidFill>
            </a:endParaRPr>
          </a:p>
        </p:txBody>
      </p:sp>
      <p:grpSp>
        <p:nvGrpSpPr>
          <p:cNvPr id="17" name="Group 10">
            <a:extLst>
              <a:ext uri="{FF2B5EF4-FFF2-40B4-BE49-F238E27FC236}">
                <a16:creationId xmlns:a16="http://schemas.microsoft.com/office/drawing/2014/main" id="{60EDCC2A-9DB4-4370-9501-2CFFC2CA016D}"/>
              </a:ext>
            </a:extLst>
          </p:cNvPr>
          <p:cNvGrpSpPr/>
          <p:nvPr/>
        </p:nvGrpSpPr>
        <p:grpSpPr>
          <a:xfrm>
            <a:off x="7848600" y="1733719"/>
            <a:ext cx="2786614" cy="2096792"/>
            <a:chOff x="6013848" y="860287"/>
            <a:chExt cx="2786614" cy="2096792"/>
          </a:xfrm>
        </p:grpSpPr>
        <p:sp>
          <p:nvSpPr>
            <p:cNvPr id="18" name="Text Box 22">
              <a:extLst>
                <a:ext uri="{FF2B5EF4-FFF2-40B4-BE49-F238E27FC236}">
                  <a16:creationId xmlns:a16="http://schemas.microsoft.com/office/drawing/2014/main" id="{53170922-BFF4-4CE7-B848-6A4BFB0EAE93}"/>
                </a:ext>
              </a:extLst>
            </p:cNvPr>
            <p:cNvSpPr txBox="1">
              <a:spLocks noChangeArrowheads="1"/>
            </p:cNvSpPr>
            <p:nvPr/>
          </p:nvSpPr>
          <p:spPr bwMode="auto">
            <a:xfrm>
              <a:off x="6019800" y="2710858"/>
              <a:ext cx="1796144" cy="246221"/>
            </a:xfrm>
            <a:prstGeom prst="rect">
              <a:avLst/>
            </a:prstGeom>
            <a:solidFill>
              <a:schemeClr val="bg1"/>
            </a:solidFill>
            <a:ln w="9525">
              <a:noFill/>
              <a:miter lim="800000"/>
              <a:headEnd/>
              <a:tailEnd/>
            </a:ln>
          </p:spPr>
          <p:txBody>
            <a:bodyPr wrap="square" lIns="0" tIns="91440" rIns="0" bIns="0">
              <a:spAutoFit/>
            </a:bodyPr>
            <a:lstStyle/>
            <a:p>
              <a:r>
                <a:rPr lang="en-US" sz="1000" b="1" dirty="0">
                  <a:solidFill>
                    <a:srgbClr val="125687"/>
                  </a:solidFill>
                </a:rPr>
                <a:t>The Tesla Roadster.</a:t>
              </a:r>
              <a:endParaRPr lang="en-US" sz="1000" b="1" dirty="0">
                <a:solidFill>
                  <a:schemeClr val="tx2"/>
                </a:solidFill>
              </a:endParaRPr>
            </a:p>
          </p:txBody>
        </p:sp>
        <p:pic>
          <p:nvPicPr>
            <p:cNvPr id="19" name="Picture 2" descr="http://www.mathworks.com/cmsimages/maxplanck_user_story_17891.jpg">
              <a:extLst>
                <a:ext uri="{FF2B5EF4-FFF2-40B4-BE49-F238E27FC236}">
                  <a16:creationId xmlns:a16="http://schemas.microsoft.com/office/drawing/2014/main" id="{4559BC7A-5954-443C-A8BA-1B952B9EAFBC}"/>
                </a:ext>
              </a:extLst>
            </p:cNvPr>
            <p:cNvPicPr>
              <a:picLocks noChangeAspect="1" noChangeArrowheads="1"/>
            </p:cNvPicPr>
            <p:nvPr/>
          </p:nvPicPr>
          <p:blipFill>
            <a:blip r:embed="rId4" cstate="screen"/>
            <a:stretch>
              <a:fillRect/>
            </a:stretch>
          </p:blipFill>
          <p:spPr bwMode="auto">
            <a:xfrm>
              <a:off x="6013848" y="860287"/>
              <a:ext cx="2786614" cy="1861458"/>
            </a:xfrm>
            <a:prstGeom prst="rect">
              <a:avLst/>
            </a:prstGeom>
            <a:noFill/>
            <a:ln>
              <a:solidFill>
                <a:schemeClr val="tx2"/>
              </a:solidFill>
            </a:ln>
          </p:spPr>
        </p:pic>
      </p:grpSp>
    </p:spTree>
    <p:extLst>
      <p:ext uri="{BB962C8B-B14F-4D97-AF65-F5344CB8AC3E}">
        <p14:creationId xmlns:p14="http://schemas.microsoft.com/office/powerpoint/2010/main" val="2587605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p:cNvSpPr>
            <a:spLocks noGrp="1"/>
          </p:cNvSpPr>
          <p:nvPr>
            <p:ph type="title"/>
          </p:nvPr>
        </p:nvSpPr>
        <p:spPr/>
        <p:txBody>
          <a:bodyPr/>
          <a:lstStyle/>
          <a:p>
            <a:r>
              <a:rPr lang="en-US" dirty="0"/>
              <a:t>Technical Computing Workflow</a:t>
            </a:r>
          </a:p>
        </p:txBody>
      </p:sp>
      <p:sp>
        <p:nvSpPr>
          <p:cNvPr id="188" name="Left-Right Arrow 187"/>
          <p:cNvSpPr/>
          <p:nvPr/>
        </p:nvSpPr>
        <p:spPr>
          <a:xfrm>
            <a:off x="7500537" y="3910053"/>
            <a:ext cx="838200" cy="304800"/>
          </a:xfrm>
          <a:prstGeom prst="leftRightArrow">
            <a:avLst>
              <a:gd name="adj1" fmla="val 61374"/>
              <a:gd name="adj2" fmla="val 79760"/>
            </a:avLst>
          </a:prstGeom>
          <a:gradFill flip="none" rotWithShape="1">
            <a:gsLst>
              <a:gs pos="0">
                <a:schemeClr val="tx2"/>
              </a:gs>
              <a:gs pos="100000">
                <a:srgbClr val="6491B4"/>
              </a:gs>
            </a:gsLst>
            <a:lin ang="810000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nvGrpSpPr>
          <p:cNvPr id="2" name="Group 61"/>
          <p:cNvGrpSpPr/>
          <p:nvPr/>
        </p:nvGrpSpPr>
        <p:grpSpPr>
          <a:xfrm>
            <a:off x="8382000" y="1600200"/>
            <a:ext cx="1828800" cy="4648200"/>
            <a:chOff x="6858000" y="1600200"/>
            <a:chExt cx="1828800" cy="4648200"/>
          </a:xfrm>
        </p:grpSpPr>
        <p:sp>
          <p:nvSpPr>
            <p:cNvPr id="165" name="AutoShape 19"/>
            <p:cNvSpPr>
              <a:spLocks noChangeArrowheads="1"/>
            </p:cNvSpPr>
            <p:nvPr/>
          </p:nvSpPr>
          <p:spPr bwMode="auto">
            <a:xfrm>
              <a:off x="6858000" y="1600200"/>
              <a:ext cx="1828800" cy="4648200"/>
            </a:xfrm>
            <a:prstGeom prst="roundRect">
              <a:avLst>
                <a:gd name="adj" fmla="val 4692"/>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66" name="AutoShape 19"/>
            <p:cNvSpPr>
              <a:spLocks noChangeArrowheads="1"/>
            </p:cNvSpPr>
            <p:nvPr/>
          </p:nvSpPr>
          <p:spPr bwMode="auto">
            <a:xfrm>
              <a:off x="6972300" y="2031190"/>
              <a:ext cx="1600200" cy="4079440"/>
            </a:xfrm>
            <a:prstGeom prst="roundRect">
              <a:avLst>
                <a:gd name="adj" fmla="val 4692"/>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71" name="Rounded Rectangle 170"/>
            <p:cNvSpPr/>
            <p:nvPr/>
          </p:nvSpPr>
          <p:spPr bwMode="auto">
            <a:xfrm>
              <a:off x="6972300" y="2093975"/>
              <a:ext cx="1600200" cy="457199"/>
            </a:xfrm>
            <a:prstGeom prst="roundRect">
              <a:avLst>
                <a:gd name="adj" fmla="val 24041"/>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Reporting and Documentation</a:t>
              </a:r>
            </a:p>
          </p:txBody>
        </p:sp>
        <p:sp>
          <p:nvSpPr>
            <p:cNvPr id="172" name="Rounded Rectangle 171"/>
            <p:cNvSpPr/>
            <p:nvPr/>
          </p:nvSpPr>
          <p:spPr bwMode="auto">
            <a:xfrm>
              <a:off x="6972300" y="3465213"/>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Outputs for Design</a:t>
              </a:r>
            </a:p>
          </p:txBody>
        </p:sp>
        <p:sp>
          <p:nvSpPr>
            <p:cNvPr id="173" name="Rounded Rectangle 172"/>
            <p:cNvSpPr/>
            <p:nvPr/>
          </p:nvSpPr>
          <p:spPr bwMode="auto">
            <a:xfrm>
              <a:off x="6972300" y="4829860"/>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Deployment</a:t>
              </a:r>
            </a:p>
          </p:txBody>
        </p:sp>
        <p:sp>
          <p:nvSpPr>
            <p:cNvPr id="176" name="TextBox 175"/>
            <p:cNvSpPr txBox="1"/>
            <p:nvPr/>
          </p:nvSpPr>
          <p:spPr>
            <a:xfrm>
              <a:off x="7239332" y="1655802"/>
              <a:ext cx="1066137" cy="584775"/>
            </a:xfrm>
            <a:prstGeom prst="rect">
              <a:avLst/>
            </a:prstGeom>
            <a:noFill/>
          </p:spPr>
          <p:txBody>
            <a:bodyPr wrap="square" rtlCol="0">
              <a:spAutoFit/>
            </a:bodyPr>
            <a:lstStyle/>
            <a:p>
              <a:pPr algn="ctr"/>
              <a:r>
                <a:rPr lang="en-US" sz="1600" b="1" dirty="0">
                  <a:latin typeface="Arial" pitchFamily="34" charset="0"/>
                  <a:cs typeface="Arial" pitchFamily="34" charset="0"/>
                </a:rPr>
                <a:t>Share</a:t>
              </a:r>
            </a:p>
            <a:p>
              <a:pPr algn="ctr"/>
              <a:endParaRPr lang="en-US" sz="1600" dirty="0">
                <a:latin typeface="Arial" pitchFamily="34" charset="0"/>
                <a:cs typeface="Arial" pitchFamily="34" charset="0"/>
              </a:endParaRPr>
            </a:p>
          </p:txBody>
        </p:sp>
        <p:cxnSp>
          <p:nvCxnSpPr>
            <p:cNvPr id="177" name="Straight Connector 176"/>
            <p:cNvCxnSpPr/>
            <p:nvPr/>
          </p:nvCxnSpPr>
          <p:spPr>
            <a:xfrm flipV="1">
              <a:off x="7048500" y="3386016"/>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flipV="1">
              <a:off x="7048500" y="4751574"/>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11" name="Picture 110" descr="languages3.png"/>
            <p:cNvPicPr>
              <a:picLocks noChangeAspect="1"/>
            </p:cNvPicPr>
            <p:nvPr/>
          </p:nvPicPr>
          <p:blipFill>
            <a:blip r:embed="rId3" cstate="print"/>
            <a:stretch>
              <a:fillRect/>
            </a:stretch>
          </p:blipFill>
          <p:spPr>
            <a:xfrm>
              <a:off x="7246620" y="5247436"/>
              <a:ext cx="1051560" cy="577837"/>
            </a:xfrm>
            <a:prstGeom prst="rect">
              <a:avLst/>
            </a:prstGeom>
            <a:effectLst>
              <a:outerShdw blurRad="38100" dist="25400" dir="2700000" algn="tl" rotWithShape="0">
                <a:prstClr val="black">
                  <a:alpha val="25000"/>
                </a:prstClr>
              </a:outerShdw>
            </a:effectLst>
          </p:spPr>
        </p:pic>
        <p:grpSp>
          <p:nvGrpSpPr>
            <p:cNvPr id="3" name="Group 60"/>
            <p:cNvGrpSpPr/>
            <p:nvPr/>
          </p:nvGrpSpPr>
          <p:grpSpPr>
            <a:xfrm>
              <a:off x="7076352" y="2667000"/>
              <a:ext cx="1392096" cy="457200"/>
              <a:chOff x="7073185" y="2667000"/>
              <a:chExt cx="1392096" cy="457200"/>
            </a:xfrm>
          </p:grpSpPr>
          <p:pic>
            <p:nvPicPr>
              <p:cNvPr id="84" name="Picture 83" descr="doc1.png"/>
              <p:cNvPicPr>
                <a:picLocks noChangeAspect="1"/>
              </p:cNvPicPr>
              <p:nvPr/>
            </p:nvPicPr>
            <p:blipFill>
              <a:blip r:embed="rId4" cstate="print"/>
              <a:stretch>
                <a:fillRect/>
              </a:stretch>
            </p:blipFill>
            <p:spPr>
              <a:xfrm>
                <a:off x="7629477" y="2667001"/>
                <a:ext cx="366345" cy="455926"/>
              </a:xfrm>
              <a:prstGeom prst="rect">
                <a:avLst/>
              </a:prstGeom>
              <a:effectLst>
                <a:outerShdw blurRad="50800" dist="38100" dir="2700000" algn="tl" rotWithShape="0">
                  <a:prstClr val="black">
                    <a:alpha val="40000"/>
                  </a:prstClr>
                </a:outerShdw>
              </a:effectLst>
            </p:spPr>
          </p:pic>
          <p:pic>
            <p:nvPicPr>
              <p:cNvPr id="85" name="Picture 84" descr="doc1.png"/>
              <p:cNvPicPr>
                <a:picLocks noChangeAspect="1"/>
              </p:cNvPicPr>
              <p:nvPr/>
            </p:nvPicPr>
            <p:blipFill>
              <a:blip r:embed="rId5" cstate="print"/>
              <a:stretch>
                <a:fillRect/>
              </a:stretch>
            </p:blipFill>
            <p:spPr>
              <a:xfrm>
                <a:off x="7073185" y="2667000"/>
                <a:ext cx="453179" cy="457200"/>
              </a:xfrm>
              <a:prstGeom prst="rect">
                <a:avLst/>
              </a:prstGeom>
              <a:effectLst>
                <a:outerShdw blurRad="50800" dist="38100" dir="2700000" algn="tl" rotWithShape="0">
                  <a:prstClr val="black">
                    <a:alpha val="40000"/>
                  </a:prstClr>
                </a:outerShdw>
              </a:effectLst>
            </p:spPr>
          </p:pic>
          <p:pic>
            <p:nvPicPr>
              <p:cNvPr id="112" name="Picture 111" descr="doc1.png"/>
              <p:cNvPicPr>
                <a:picLocks noChangeAspect="1"/>
              </p:cNvPicPr>
              <p:nvPr/>
            </p:nvPicPr>
            <p:blipFill>
              <a:blip r:embed="rId6" cstate="print"/>
              <a:stretch>
                <a:fillRect/>
              </a:stretch>
            </p:blipFill>
            <p:spPr>
              <a:xfrm>
                <a:off x="8098936" y="2667000"/>
                <a:ext cx="366345" cy="455925"/>
              </a:xfrm>
              <a:prstGeom prst="rect">
                <a:avLst/>
              </a:prstGeom>
              <a:effectLst>
                <a:outerShdw blurRad="50800" dist="38100" dir="2700000" algn="tl" rotWithShape="0">
                  <a:prstClr val="black">
                    <a:alpha val="40000"/>
                  </a:prstClr>
                </a:outerShdw>
              </a:effectLst>
            </p:spPr>
          </p:pic>
        </p:grpSp>
        <p:grpSp>
          <p:nvGrpSpPr>
            <p:cNvPr id="4" name="Group 59"/>
            <p:cNvGrpSpPr/>
            <p:nvPr/>
          </p:nvGrpSpPr>
          <p:grpSpPr>
            <a:xfrm>
              <a:off x="7132345" y="3755745"/>
              <a:ext cx="1280110" cy="883592"/>
              <a:chOff x="7136583" y="3755745"/>
              <a:chExt cx="1280110" cy="883592"/>
            </a:xfrm>
          </p:grpSpPr>
          <p:pic>
            <p:nvPicPr>
              <p:cNvPr id="87" name="Picture 86" descr="car3.png"/>
              <p:cNvPicPr>
                <a:picLocks noChangeAspect="1"/>
              </p:cNvPicPr>
              <p:nvPr/>
            </p:nvPicPr>
            <p:blipFill>
              <a:blip r:embed="rId7" cstate="print"/>
              <a:stretch>
                <a:fillRect/>
              </a:stretch>
            </p:blipFill>
            <p:spPr>
              <a:xfrm>
                <a:off x="7136583" y="3755745"/>
                <a:ext cx="607418" cy="419154"/>
              </a:xfrm>
              <a:prstGeom prst="rect">
                <a:avLst/>
              </a:prstGeom>
            </p:spPr>
          </p:pic>
          <p:pic>
            <p:nvPicPr>
              <p:cNvPr id="90" name="Picture 89" descr="car3.png"/>
              <p:cNvPicPr>
                <a:picLocks noChangeAspect="1"/>
              </p:cNvPicPr>
              <p:nvPr/>
            </p:nvPicPr>
            <p:blipFill>
              <a:blip r:embed="rId8" cstate="print"/>
              <a:stretch>
                <a:fillRect/>
              </a:stretch>
            </p:blipFill>
            <p:spPr>
              <a:xfrm>
                <a:off x="7136583" y="4221122"/>
                <a:ext cx="605528" cy="418215"/>
              </a:xfrm>
              <a:prstGeom prst="rect">
                <a:avLst/>
              </a:prstGeom>
            </p:spPr>
          </p:pic>
          <p:pic>
            <p:nvPicPr>
              <p:cNvPr id="108" name="Picture 107" descr="car3.png"/>
              <p:cNvPicPr>
                <a:picLocks noChangeAspect="1"/>
              </p:cNvPicPr>
              <p:nvPr/>
            </p:nvPicPr>
            <p:blipFill>
              <a:blip r:embed="rId9" cstate="print"/>
              <a:stretch>
                <a:fillRect/>
              </a:stretch>
            </p:blipFill>
            <p:spPr>
              <a:xfrm>
                <a:off x="7811787" y="4220737"/>
                <a:ext cx="604906" cy="418600"/>
              </a:xfrm>
              <a:prstGeom prst="rect">
                <a:avLst/>
              </a:prstGeom>
            </p:spPr>
          </p:pic>
          <p:pic>
            <p:nvPicPr>
              <p:cNvPr id="113" name="Picture 112" descr="car3.png"/>
              <p:cNvPicPr>
                <a:picLocks noChangeAspect="1"/>
              </p:cNvPicPr>
              <p:nvPr/>
            </p:nvPicPr>
            <p:blipFill>
              <a:blip r:embed="rId10" cstate="print"/>
              <a:stretch>
                <a:fillRect/>
              </a:stretch>
            </p:blipFill>
            <p:spPr>
              <a:xfrm>
                <a:off x="7809276" y="3755745"/>
                <a:ext cx="607416" cy="419153"/>
              </a:xfrm>
              <a:prstGeom prst="rect">
                <a:avLst/>
              </a:prstGeom>
            </p:spPr>
          </p:pic>
        </p:grpSp>
      </p:grpSp>
      <p:grpSp>
        <p:nvGrpSpPr>
          <p:cNvPr id="5" name="Group 65"/>
          <p:cNvGrpSpPr/>
          <p:nvPr/>
        </p:nvGrpSpPr>
        <p:grpSpPr>
          <a:xfrm>
            <a:off x="4724400" y="1600200"/>
            <a:ext cx="2743200" cy="4645152"/>
            <a:chOff x="3200400" y="1600200"/>
            <a:chExt cx="2743200" cy="4645152"/>
          </a:xfrm>
        </p:grpSpPr>
        <p:sp>
          <p:nvSpPr>
            <p:cNvPr id="161" name="AutoShape 19"/>
            <p:cNvSpPr>
              <a:spLocks noChangeArrowheads="1"/>
            </p:cNvSpPr>
            <p:nvPr/>
          </p:nvSpPr>
          <p:spPr bwMode="auto">
            <a:xfrm>
              <a:off x="3200400" y="1600200"/>
              <a:ext cx="2743200" cy="4645152"/>
            </a:xfrm>
            <a:prstGeom prst="roundRect">
              <a:avLst>
                <a:gd name="adj" fmla="val 3487"/>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74" name="TextBox 173"/>
            <p:cNvSpPr txBox="1"/>
            <p:nvPr/>
          </p:nvSpPr>
          <p:spPr>
            <a:xfrm>
              <a:off x="3238500" y="1655802"/>
              <a:ext cx="2667000" cy="584775"/>
            </a:xfrm>
            <a:prstGeom prst="rect">
              <a:avLst/>
            </a:prstGeom>
            <a:noFill/>
          </p:spPr>
          <p:txBody>
            <a:bodyPr wrap="square" rtlCol="0">
              <a:spAutoFit/>
            </a:bodyPr>
            <a:lstStyle/>
            <a:p>
              <a:pPr algn="ctr"/>
              <a:r>
                <a:rPr lang="en-US" sz="1600" b="1" dirty="0">
                  <a:latin typeface="Arial" pitchFamily="34" charset="0"/>
                  <a:cs typeface="Arial" pitchFamily="34" charset="0"/>
                </a:rPr>
                <a:t>Explore &amp; Discover</a:t>
              </a:r>
            </a:p>
            <a:p>
              <a:pPr algn="ctr"/>
              <a:endParaRPr lang="en-US" sz="1600" dirty="0">
                <a:latin typeface="Arial" pitchFamily="34" charset="0"/>
                <a:cs typeface="Arial" pitchFamily="34" charset="0"/>
              </a:endParaRPr>
            </a:p>
          </p:txBody>
        </p:sp>
      </p:grpSp>
      <p:grpSp>
        <p:nvGrpSpPr>
          <p:cNvPr id="6" name="Group 53"/>
          <p:cNvGrpSpPr/>
          <p:nvPr/>
        </p:nvGrpSpPr>
        <p:grpSpPr>
          <a:xfrm>
            <a:off x="4993313" y="2184805"/>
            <a:ext cx="1331975" cy="1447800"/>
            <a:chOff x="3479800" y="2184805"/>
            <a:chExt cx="1331975" cy="1447800"/>
          </a:xfrm>
        </p:grpSpPr>
        <p:sp>
          <p:nvSpPr>
            <p:cNvPr id="206" name="AutoShape 19"/>
            <p:cNvSpPr>
              <a:spLocks noChangeArrowheads="1"/>
            </p:cNvSpPr>
            <p:nvPr/>
          </p:nvSpPr>
          <p:spPr bwMode="gray">
            <a:xfrm>
              <a:off x="3479800" y="2184805"/>
              <a:ext cx="1331975" cy="1447800"/>
            </a:xfrm>
            <a:prstGeom prst="roundRect">
              <a:avLst>
                <a:gd name="adj" fmla="val 7739"/>
              </a:avLst>
            </a:prstGeom>
            <a:gradFill>
              <a:gsLst>
                <a:gs pos="7000">
                  <a:schemeClr val="tx2"/>
                </a:gs>
                <a:gs pos="100000">
                  <a:srgbClr val="A5BECF"/>
                </a:gs>
              </a:gsLst>
              <a:lin ang="5400000" scaled="0"/>
            </a:gradFill>
            <a:ln w="12700" cap="flat" cmpd="sng" algn="ctr">
              <a:solidFill>
                <a:schemeClr val="bg1">
                  <a:lumMod val="75000"/>
                </a:schemeClr>
              </a:solidFill>
              <a:prstDash val="solid"/>
              <a:round/>
              <a:headEnd type="none" w="med" len="med"/>
              <a:tailEnd type="none" w="med" len="med"/>
            </a:ln>
            <a:effectLst>
              <a:outerShdw blurRad="63500" dist="50800" dir="2700000" sx="101000" sy="101000" algn="tl" rotWithShape="0">
                <a:prstClr val="black">
                  <a:alpha val="32000"/>
                </a:prstClr>
              </a:outerShdw>
            </a:effectLst>
          </p:spPr>
          <p:txBody>
            <a:bodyPr vert="horz" wrap="square" lIns="91440" tIns="18288" rIns="91440" bIns="45720" numCol="1" rtlCol="0" anchor="t" anchorCtr="0" compatLnSpc="1">
              <a:prstTxWarp prst="textNoShape">
                <a:avLst/>
              </a:prstTxWarp>
            </a:bodyPr>
            <a:lstStyle/>
            <a:p>
              <a:pPr algn="ctr"/>
              <a:endParaRPr lang="en-US" dirty="0"/>
            </a:p>
          </p:txBody>
        </p:sp>
        <p:sp>
          <p:nvSpPr>
            <p:cNvPr id="207" name="Rounded Rectangle 206"/>
            <p:cNvSpPr/>
            <p:nvPr/>
          </p:nvSpPr>
          <p:spPr bwMode="white">
            <a:xfrm>
              <a:off x="3498087" y="2235605"/>
              <a:ext cx="1295400" cy="406357"/>
            </a:xfrm>
            <a:prstGeom prst="roundRect">
              <a:avLst>
                <a:gd name="adj" fmla="val 50000"/>
              </a:avLst>
            </a:prstGeom>
            <a:noFill/>
            <a:ln w="19050" algn="ctr">
              <a:noFill/>
              <a:round/>
              <a:headEnd/>
              <a:tailEnd/>
            </a:ln>
          </p:spPr>
          <p:txBody>
            <a:bodyPr lIns="9144" tIns="0" rIns="9144" bIns="9144" anchor="t"/>
            <a:lstStyle/>
            <a:p>
              <a:pPr algn="ctr"/>
              <a:r>
                <a:rPr lang="en-US" sz="1200" b="1" dirty="0">
                  <a:solidFill>
                    <a:schemeClr val="bg1"/>
                  </a:solidFill>
                  <a:latin typeface="Arial" pitchFamily="34" charset="0"/>
                  <a:cs typeface="Arial" pitchFamily="34" charset="0"/>
                </a:rPr>
                <a:t>Data Analysis </a:t>
              </a:r>
              <a:br>
                <a:rPr lang="en-US" sz="1200" b="1" dirty="0">
                  <a:solidFill>
                    <a:schemeClr val="bg1"/>
                  </a:solidFill>
                  <a:latin typeface="Arial" pitchFamily="34" charset="0"/>
                  <a:cs typeface="Arial" pitchFamily="34" charset="0"/>
                </a:rPr>
              </a:br>
              <a:r>
                <a:rPr lang="en-US" sz="1200" b="1" dirty="0">
                  <a:solidFill>
                    <a:schemeClr val="bg1"/>
                  </a:solidFill>
                  <a:latin typeface="Arial" pitchFamily="34" charset="0"/>
                  <a:cs typeface="Arial" pitchFamily="34" charset="0"/>
                </a:rPr>
                <a:t>&amp; Modeling</a:t>
              </a:r>
            </a:p>
          </p:txBody>
        </p:sp>
        <p:pic>
          <p:nvPicPr>
            <p:cNvPr id="208" name="Picture 207" descr="graph3.png"/>
            <p:cNvPicPr>
              <a:picLocks noChangeAspect="1"/>
            </p:cNvPicPr>
            <p:nvPr/>
          </p:nvPicPr>
          <p:blipFill>
            <a:blip r:embed="rId11" cstate="print"/>
            <a:stretch>
              <a:fillRect/>
            </a:stretch>
          </p:blipFill>
          <p:spPr>
            <a:xfrm>
              <a:off x="3633443" y="2787386"/>
              <a:ext cx="1024689" cy="673283"/>
            </a:xfrm>
            <a:prstGeom prst="rect">
              <a:avLst/>
            </a:prstGeom>
            <a:effectLst>
              <a:outerShdw blurRad="63500" dist="63500" dir="2700000" sx="95000" sy="95000" algn="tl" rotWithShape="0">
                <a:prstClr val="black">
                  <a:alpha val="40000"/>
                </a:prstClr>
              </a:outerShdw>
            </a:effectLst>
          </p:spPr>
        </p:pic>
      </p:grpSp>
      <p:grpSp>
        <p:nvGrpSpPr>
          <p:cNvPr id="7" name="Group 55"/>
          <p:cNvGrpSpPr/>
          <p:nvPr/>
        </p:nvGrpSpPr>
        <p:grpSpPr>
          <a:xfrm>
            <a:off x="5866715" y="3292394"/>
            <a:ext cx="1331975" cy="1447800"/>
            <a:chOff x="4353202" y="3292394"/>
            <a:chExt cx="1331975" cy="1447800"/>
          </a:xfrm>
        </p:grpSpPr>
        <p:sp>
          <p:nvSpPr>
            <p:cNvPr id="209" name="AutoShape 19"/>
            <p:cNvSpPr>
              <a:spLocks noChangeArrowheads="1"/>
            </p:cNvSpPr>
            <p:nvPr/>
          </p:nvSpPr>
          <p:spPr bwMode="gray">
            <a:xfrm>
              <a:off x="4353202" y="3292394"/>
              <a:ext cx="1331975" cy="1447800"/>
            </a:xfrm>
            <a:prstGeom prst="roundRect">
              <a:avLst>
                <a:gd name="adj" fmla="val 7739"/>
              </a:avLst>
            </a:prstGeom>
            <a:gradFill>
              <a:gsLst>
                <a:gs pos="7000">
                  <a:schemeClr val="tx2"/>
                </a:gs>
                <a:gs pos="100000">
                  <a:srgbClr val="A5BECF"/>
                </a:gs>
              </a:gsLst>
              <a:lin ang="5400000" scaled="0"/>
            </a:gradFill>
            <a:ln w="12700" cap="flat" cmpd="sng" algn="ctr">
              <a:solidFill>
                <a:schemeClr val="bg1">
                  <a:lumMod val="75000"/>
                </a:schemeClr>
              </a:solidFill>
              <a:prstDash val="solid"/>
              <a:round/>
              <a:headEnd type="none" w="med" len="med"/>
              <a:tailEnd type="none" w="med" len="med"/>
            </a:ln>
            <a:effectLst>
              <a:outerShdw blurRad="63500" dist="50800" dir="2700000" sx="101000" sy="101000" algn="tl" rotWithShape="0">
                <a:prstClr val="black">
                  <a:alpha val="32000"/>
                </a:prstClr>
              </a:outerShdw>
            </a:effectLst>
          </p:spPr>
          <p:txBody>
            <a:bodyPr vert="horz" wrap="square" lIns="91440" tIns="18288" rIns="91440" bIns="45720" numCol="1" rtlCol="0" anchor="t" anchorCtr="0" compatLnSpc="1">
              <a:prstTxWarp prst="textNoShape">
                <a:avLst/>
              </a:prstTxWarp>
            </a:bodyPr>
            <a:lstStyle/>
            <a:p>
              <a:pPr algn="ctr"/>
              <a:endParaRPr lang="en-US" dirty="0"/>
            </a:p>
          </p:txBody>
        </p:sp>
        <p:sp>
          <p:nvSpPr>
            <p:cNvPr id="210" name="Rounded Rectangle 209"/>
            <p:cNvSpPr/>
            <p:nvPr/>
          </p:nvSpPr>
          <p:spPr bwMode="white">
            <a:xfrm>
              <a:off x="4354172" y="3333600"/>
              <a:ext cx="1330034" cy="479507"/>
            </a:xfrm>
            <a:prstGeom prst="roundRect">
              <a:avLst>
                <a:gd name="adj" fmla="val 50000"/>
              </a:avLst>
            </a:prstGeom>
            <a:noFill/>
            <a:ln w="19050" algn="ctr">
              <a:noFill/>
              <a:round/>
              <a:headEnd/>
              <a:tailEnd/>
            </a:ln>
          </p:spPr>
          <p:txBody>
            <a:bodyPr lIns="9144" tIns="0" rIns="9144" bIns="9144" anchor="t"/>
            <a:lstStyle/>
            <a:p>
              <a:pPr algn="ctr"/>
              <a:r>
                <a:rPr lang="en-US" sz="1200" b="1" dirty="0">
                  <a:solidFill>
                    <a:schemeClr val="bg1"/>
                  </a:solidFill>
                  <a:latin typeface="Arial" pitchFamily="34" charset="0"/>
                  <a:cs typeface="Arial" pitchFamily="34" charset="0"/>
                </a:rPr>
                <a:t>Algorithm </a:t>
              </a:r>
              <a:br>
                <a:rPr lang="en-US" sz="1200" b="1" dirty="0">
                  <a:solidFill>
                    <a:schemeClr val="bg1"/>
                  </a:solidFill>
                  <a:latin typeface="Arial" pitchFamily="34" charset="0"/>
                  <a:cs typeface="Arial" pitchFamily="34" charset="0"/>
                </a:rPr>
              </a:br>
              <a:r>
                <a:rPr lang="en-US" sz="1200" b="1" dirty="0">
                  <a:solidFill>
                    <a:schemeClr val="bg1"/>
                  </a:solidFill>
                  <a:latin typeface="Arial" pitchFamily="34" charset="0"/>
                  <a:cs typeface="Arial" pitchFamily="34" charset="0"/>
                </a:rPr>
                <a:t>Development</a:t>
              </a:r>
            </a:p>
          </p:txBody>
        </p:sp>
        <p:pic>
          <p:nvPicPr>
            <p:cNvPr id="211" name="Picture 210" descr="graph3.png"/>
            <p:cNvPicPr>
              <a:picLocks noChangeAspect="1"/>
            </p:cNvPicPr>
            <p:nvPr/>
          </p:nvPicPr>
          <p:blipFill>
            <a:blip r:embed="rId12" cstate="print"/>
            <a:stretch>
              <a:fillRect/>
            </a:stretch>
          </p:blipFill>
          <p:spPr>
            <a:xfrm>
              <a:off x="4509438" y="3900073"/>
              <a:ext cx="1019503" cy="665424"/>
            </a:xfrm>
            <a:prstGeom prst="rect">
              <a:avLst/>
            </a:prstGeom>
            <a:effectLst>
              <a:outerShdw blurRad="63500" dist="63500" dir="2700000" sx="95000" sy="95000" algn="tl" rotWithShape="0">
                <a:prstClr val="black">
                  <a:alpha val="40000"/>
                </a:prstClr>
              </a:outerShdw>
            </a:effectLst>
          </p:spPr>
        </p:pic>
      </p:grpSp>
      <p:grpSp>
        <p:nvGrpSpPr>
          <p:cNvPr id="8" name="Group 56"/>
          <p:cNvGrpSpPr/>
          <p:nvPr/>
        </p:nvGrpSpPr>
        <p:grpSpPr>
          <a:xfrm>
            <a:off x="5289229" y="4481224"/>
            <a:ext cx="1331975" cy="1447800"/>
            <a:chOff x="3775716" y="4481224"/>
            <a:chExt cx="1331975" cy="1447800"/>
          </a:xfrm>
        </p:grpSpPr>
        <p:sp>
          <p:nvSpPr>
            <p:cNvPr id="217" name="AutoShape 19"/>
            <p:cNvSpPr>
              <a:spLocks noChangeArrowheads="1"/>
            </p:cNvSpPr>
            <p:nvPr/>
          </p:nvSpPr>
          <p:spPr bwMode="gray">
            <a:xfrm>
              <a:off x="3775716" y="4481224"/>
              <a:ext cx="1331975" cy="1447800"/>
            </a:xfrm>
            <a:prstGeom prst="roundRect">
              <a:avLst>
                <a:gd name="adj" fmla="val 7739"/>
              </a:avLst>
            </a:prstGeom>
            <a:gradFill>
              <a:gsLst>
                <a:gs pos="7000">
                  <a:schemeClr val="tx2"/>
                </a:gs>
                <a:gs pos="100000">
                  <a:srgbClr val="A5BECF"/>
                </a:gs>
              </a:gsLst>
              <a:lin ang="5400000" scaled="0"/>
            </a:gradFill>
            <a:ln w="12700" cap="flat" cmpd="sng" algn="ctr">
              <a:solidFill>
                <a:schemeClr val="bg1">
                  <a:lumMod val="75000"/>
                </a:schemeClr>
              </a:solidFill>
              <a:prstDash val="solid"/>
              <a:round/>
              <a:headEnd type="none" w="med" len="med"/>
              <a:tailEnd type="none" w="med" len="med"/>
            </a:ln>
            <a:effectLst>
              <a:outerShdw blurRad="63500" dist="50800" dir="2700000" sx="101000" sy="101000" algn="tl" rotWithShape="0">
                <a:prstClr val="black">
                  <a:alpha val="32000"/>
                </a:prstClr>
              </a:outerShdw>
            </a:effectLst>
          </p:spPr>
          <p:txBody>
            <a:bodyPr vert="horz" wrap="square" lIns="91440" tIns="18288" rIns="91440" bIns="45720" numCol="1" rtlCol="0" anchor="t" anchorCtr="0" compatLnSpc="1">
              <a:prstTxWarp prst="textNoShape">
                <a:avLst/>
              </a:prstTxWarp>
            </a:bodyPr>
            <a:lstStyle/>
            <a:p>
              <a:pPr algn="ctr"/>
              <a:endParaRPr lang="en-US" dirty="0"/>
            </a:p>
          </p:txBody>
        </p:sp>
        <p:sp>
          <p:nvSpPr>
            <p:cNvPr id="218" name="Rounded Rectangle 217"/>
            <p:cNvSpPr/>
            <p:nvPr/>
          </p:nvSpPr>
          <p:spPr bwMode="white">
            <a:xfrm>
              <a:off x="3832103" y="4534350"/>
              <a:ext cx="1219200" cy="454874"/>
            </a:xfrm>
            <a:prstGeom prst="roundRect">
              <a:avLst>
                <a:gd name="adj" fmla="val 50000"/>
              </a:avLst>
            </a:prstGeom>
            <a:noFill/>
            <a:ln w="19050" algn="ctr">
              <a:noFill/>
              <a:round/>
              <a:headEnd/>
              <a:tailEnd/>
            </a:ln>
          </p:spPr>
          <p:txBody>
            <a:bodyPr lIns="9144" tIns="0" rIns="9144" bIns="9144" anchor="t"/>
            <a:lstStyle/>
            <a:p>
              <a:pPr algn="ctr"/>
              <a:r>
                <a:rPr lang="en-US" sz="1200" b="1" dirty="0">
                  <a:solidFill>
                    <a:schemeClr val="bg1"/>
                  </a:solidFill>
                  <a:latin typeface="Arial" pitchFamily="34" charset="0"/>
                  <a:cs typeface="Arial" pitchFamily="34" charset="0"/>
                </a:rPr>
                <a:t>Application </a:t>
              </a:r>
              <a:br>
                <a:rPr lang="en-US" sz="1200" b="1" dirty="0">
                  <a:solidFill>
                    <a:schemeClr val="bg1"/>
                  </a:solidFill>
                  <a:latin typeface="Arial" pitchFamily="34" charset="0"/>
                  <a:cs typeface="Arial" pitchFamily="34" charset="0"/>
                </a:rPr>
              </a:br>
              <a:r>
                <a:rPr lang="en-US" sz="1200" b="1" dirty="0">
                  <a:solidFill>
                    <a:schemeClr val="bg1"/>
                  </a:solidFill>
                  <a:latin typeface="Arial" pitchFamily="34" charset="0"/>
                  <a:cs typeface="Arial" pitchFamily="34" charset="0"/>
                </a:rPr>
                <a:t>Development</a:t>
              </a:r>
            </a:p>
          </p:txBody>
        </p:sp>
        <p:pic>
          <p:nvPicPr>
            <p:cNvPr id="219" name="Picture 218" descr="graph3.png"/>
            <p:cNvPicPr>
              <a:picLocks noChangeAspect="1"/>
            </p:cNvPicPr>
            <p:nvPr/>
          </p:nvPicPr>
          <p:blipFill>
            <a:blip r:embed="rId13" cstate="print"/>
            <a:stretch>
              <a:fillRect/>
            </a:stretch>
          </p:blipFill>
          <p:spPr>
            <a:xfrm>
              <a:off x="3929360" y="5090409"/>
              <a:ext cx="1024687" cy="672774"/>
            </a:xfrm>
            <a:prstGeom prst="rect">
              <a:avLst/>
            </a:prstGeom>
            <a:effectLst>
              <a:outerShdw blurRad="63500" dist="63500" dir="2700000" sx="95000" sy="95000" algn="tl" rotWithShape="0">
                <a:prstClr val="black">
                  <a:alpha val="40000"/>
                </a:prstClr>
              </a:outerShdw>
            </a:effectLst>
          </p:spPr>
        </p:pic>
      </p:grpSp>
      <p:sp>
        <p:nvSpPr>
          <p:cNvPr id="187" name="Left-Right Arrow 186"/>
          <p:cNvSpPr/>
          <p:nvPr/>
        </p:nvSpPr>
        <p:spPr>
          <a:xfrm>
            <a:off x="3842937" y="3910053"/>
            <a:ext cx="838200" cy="304800"/>
          </a:xfrm>
          <a:prstGeom prst="leftRightArrow">
            <a:avLst>
              <a:gd name="adj1" fmla="val 61374"/>
              <a:gd name="adj2" fmla="val 79760"/>
            </a:avLst>
          </a:prstGeom>
          <a:gradFill flip="none" rotWithShape="1">
            <a:gsLst>
              <a:gs pos="0">
                <a:schemeClr val="tx2"/>
              </a:gs>
              <a:gs pos="100000">
                <a:srgbClr val="6491B4"/>
              </a:gs>
            </a:gsLst>
            <a:lin ang="810000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nvGrpSpPr>
          <p:cNvPr id="9" name="Group 52"/>
          <p:cNvGrpSpPr/>
          <p:nvPr/>
        </p:nvGrpSpPr>
        <p:grpSpPr>
          <a:xfrm>
            <a:off x="1972129" y="1600200"/>
            <a:ext cx="1828800" cy="4648200"/>
            <a:chOff x="448129" y="1600200"/>
            <a:chExt cx="1828800" cy="4648200"/>
          </a:xfrm>
        </p:grpSpPr>
        <p:sp>
          <p:nvSpPr>
            <p:cNvPr id="163" name="AutoShape 19"/>
            <p:cNvSpPr>
              <a:spLocks noChangeArrowheads="1"/>
            </p:cNvSpPr>
            <p:nvPr/>
          </p:nvSpPr>
          <p:spPr bwMode="auto">
            <a:xfrm>
              <a:off x="448129" y="1600200"/>
              <a:ext cx="1828800" cy="4648200"/>
            </a:xfrm>
            <a:prstGeom prst="roundRect">
              <a:avLst>
                <a:gd name="adj" fmla="val 4692"/>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64" name="AutoShape 19"/>
            <p:cNvSpPr>
              <a:spLocks noChangeArrowheads="1"/>
            </p:cNvSpPr>
            <p:nvPr/>
          </p:nvSpPr>
          <p:spPr bwMode="auto">
            <a:xfrm>
              <a:off x="562429" y="2031190"/>
              <a:ext cx="1600200" cy="4079440"/>
            </a:xfrm>
            <a:prstGeom prst="roundRect">
              <a:avLst>
                <a:gd name="adj" fmla="val 4692"/>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68" name="Rounded Rectangle 167"/>
            <p:cNvSpPr/>
            <p:nvPr/>
          </p:nvSpPr>
          <p:spPr bwMode="auto">
            <a:xfrm>
              <a:off x="562429" y="2093975"/>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Files</a:t>
              </a:r>
            </a:p>
          </p:txBody>
        </p:sp>
        <p:sp>
          <p:nvSpPr>
            <p:cNvPr id="169" name="Rounded Rectangle 168"/>
            <p:cNvSpPr/>
            <p:nvPr/>
          </p:nvSpPr>
          <p:spPr bwMode="auto">
            <a:xfrm>
              <a:off x="562429" y="3465213"/>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Software</a:t>
              </a:r>
            </a:p>
          </p:txBody>
        </p:sp>
        <p:sp>
          <p:nvSpPr>
            <p:cNvPr id="170" name="Rounded Rectangle 169"/>
            <p:cNvSpPr/>
            <p:nvPr/>
          </p:nvSpPr>
          <p:spPr bwMode="auto">
            <a:xfrm>
              <a:off x="562429" y="4829860"/>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Hardware</a:t>
              </a:r>
            </a:p>
          </p:txBody>
        </p:sp>
        <p:sp>
          <p:nvSpPr>
            <p:cNvPr id="175" name="TextBox 174"/>
            <p:cNvSpPr txBox="1"/>
            <p:nvPr/>
          </p:nvSpPr>
          <p:spPr>
            <a:xfrm>
              <a:off x="829461" y="1655802"/>
              <a:ext cx="1066137" cy="584775"/>
            </a:xfrm>
            <a:prstGeom prst="rect">
              <a:avLst/>
            </a:prstGeom>
            <a:noFill/>
          </p:spPr>
          <p:txBody>
            <a:bodyPr wrap="square" rtlCol="0">
              <a:spAutoFit/>
            </a:bodyPr>
            <a:lstStyle/>
            <a:p>
              <a:pPr algn="ctr"/>
              <a:r>
                <a:rPr lang="en-US" sz="1600" b="1" dirty="0">
                  <a:latin typeface="Arial" pitchFamily="34" charset="0"/>
                  <a:cs typeface="Arial" pitchFamily="34" charset="0"/>
                </a:rPr>
                <a:t>Access</a:t>
              </a:r>
            </a:p>
            <a:p>
              <a:pPr algn="ctr"/>
              <a:endParaRPr lang="en-US" sz="1600" dirty="0">
                <a:latin typeface="Arial" pitchFamily="34" charset="0"/>
                <a:cs typeface="Arial" pitchFamily="34" charset="0"/>
              </a:endParaRPr>
            </a:p>
          </p:txBody>
        </p:sp>
        <p:cxnSp>
          <p:nvCxnSpPr>
            <p:cNvPr id="178" name="Straight Connector 177"/>
            <p:cNvCxnSpPr/>
            <p:nvPr/>
          </p:nvCxnSpPr>
          <p:spPr>
            <a:xfrm flipV="1">
              <a:off x="638629" y="3386016"/>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flipV="1">
              <a:off x="638629" y="4751574"/>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81" name="Picture 180" descr="files1.png"/>
            <p:cNvPicPr>
              <a:picLocks noChangeAspect="1"/>
            </p:cNvPicPr>
            <p:nvPr/>
          </p:nvPicPr>
          <p:blipFill>
            <a:blip r:embed="rId14" cstate="print"/>
            <a:stretch>
              <a:fillRect/>
            </a:stretch>
          </p:blipFill>
          <p:spPr>
            <a:xfrm>
              <a:off x="1032434" y="2388933"/>
              <a:ext cx="660190" cy="785626"/>
            </a:xfrm>
            <a:prstGeom prst="rect">
              <a:avLst/>
            </a:prstGeom>
            <a:effectLst>
              <a:outerShdw blurRad="63500" dist="50800" dir="2700000" sx="101000" sy="101000" algn="tl" rotWithShape="0">
                <a:prstClr val="black">
                  <a:alpha val="32000"/>
                </a:prstClr>
              </a:outerShdw>
            </a:effectLst>
          </p:spPr>
        </p:pic>
        <p:pic>
          <p:nvPicPr>
            <p:cNvPr id="183" name="Picture 182" descr="graph3.png"/>
            <p:cNvPicPr>
              <a:picLocks noChangeAspect="1"/>
            </p:cNvPicPr>
            <p:nvPr/>
          </p:nvPicPr>
          <p:blipFill>
            <a:blip r:embed="rId15" cstate="print"/>
            <a:stretch>
              <a:fillRect/>
            </a:stretch>
          </p:blipFill>
          <p:spPr>
            <a:xfrm>
              <a:off x="867230" y="5202485"/>
              <a:ext cx="990599" cy="649456"/>
            </a:xfrm>
            <a:prstGeom prst="rect">
              <a:avLst/>
            </a:prstGeom>
            <a:effectLst>
              <a:outerShdw blurRad="63500" dist="101600" dir="2700000" sx="97000" sy="97000" algn="tl" rotWithShape="0">
                <a:prstClr val="black">
                  <a:alpha val="29000"/>
                </a:prstClr>
              </a:outerShdw>
            </a:effectLst>
          </p:spPr>
        </p:pic>
        <p:pic>
          <p:nvPicPr>
            <p:cNvPr id="79" name="Picture 78" descr="doc1.png"/>
            <p:cNvPicPr>
              <a:picLocks noChangeAspect="1"/>
            </p:cNvPicPr>
            <p:nvPr/>
          </p:nvPicPr>
          <p:blipFill>
            <a:blip r:embed="rId16" cstate="print"/>
            <a:stretch>
              <a:fillRect/>
            </a:stretch>
          </p:blipFill>
          <p:spPr>
            <a:xfrm>
              <a:off x="816592" y="3802040"/>
              <a:ext cx="359184" cy="415967"/>
            </a:xfrm>
            <a:prstGeom prst="rect">
              <a:avLst/>
            </a:prstGeom>
            <a:effectLst>
              <a:outerShdw blurRad="38100" dist="38100" dir="3000000" algn="tl" rotWithShape="0">
                <a:prstClr val="black">
                  <a:alpha val="25000"/>
                </a:prstClr>
              </a:outerShdw>
            </a:effectLst>
          </p:spPr>
        </p:pic>
        <p:grpSp>
          <p:nvGrpSpPr>
            <p:cNvPr id="10" name="Group 79"/>
            <p:cNvGrpSpPr/>
            <p:nvPr/>
          </p:nvGrpSpPr>
          <p:grpSpPr>
            <a:xfrm>
              <a:off x="752929" y="4393185"/>
              <a:ext cx="1219200" cy="235179"/>
              <a:chOff x="836706" y="4324945"/>
              <a:chExt cx="511748" cy="235179"/>
            </a:xfrm>
          </p:grpSpPr>
          <p:sp>
            <p:nvSpPr>
              <p:cNvPr id="81" name="AutoShape 32"/>
              <p:cNvSpPr>
                <a:spLocks noChangeArrowheads="1"/>
              </p:cNvSpPr>
              <p:nvPr/>
            </p:nvSpPr>
            <p:spPr bwMode="auto">
              <a:xfrm>
                <a:off x="836706" y="4324945"/>
                <a:ext cx="511748" cy="235179"/>
              </a:xfrm>
              <a:prstGeom prst="roundRect">
                <a:avLst>
                  <a:gd name="adj" fmla="val 21049"/>
                </a:avLst>
              </a:prstGeom>
              <a:gradFill flip="none" rotWithShape="1">
                <a:gsLst>
                  <a:gs pos="0">
                    <a:schemeClr val="tx2"/>
                  </a:gs>
                  <a:gs pos="100000">
                    <a:srgbClr val="6491B4"/>
                  </a:gs>
                </a:gsLst>
                <a:lin ang="16200000" scaled="1"/>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60325" algn="ctr" fontAlgn="base">
                  <a:spcBef>
                    <a:spcPct val="0"/>
                  </a:spcBef>
                  <a:spcAft>
                    <a:spcPct val="0"/>
                  </a:spcAft>
                </a:pPr>
                <a:endParaRPr lang="en-US" b="1" dirty="0">
                  <a:latin typeface="Arial" pitchFamily="34" charset="0"/>
                  <a:cs typeface="Arial" pitchFamily="34" charset="0"/>
                </a:endParaRPr>
              </a:p>
            </p:txBody>
          </p:sp>
          <p:sp>
            <p:nvSpPr>
              <p:cNvPr id="82" name="AutoShape 32"/>
              <p:cNvSpPr>
                <a:spLocks noChangeArrowheads="1"/>
              </p:cNvSpPr>
              <p:nvPr/>
            </p:nvSpPr>
            <p:spPr bwMode="auto">
              <a:xfrm>
                <a:off x="849644" y="4338572"/>
                <a:ext cx="486161" cy="105831"/>
              </a:xfrm>
              <a:prstGeom prst="roundRect">
                <a:avLst>
                  <a:gd name="adj" fmla="val 34569"/>
                </a:avLst>
              </a:prstGeom>
              <a:solidFill>
                <a:srgbClr val="CEDBEA">
                  <a:alpha val="40784"/>
                </a:srgbClr>
              </a:solidFill>
              <a:ln w="19050" algn="ctr">
                <a:noFill/>
                <a:miter lim="800000"/>
                <a:headEnd/>
                <a:tailEnd/>
              </a:ln>
            </p:spPr>
            <p:txBody>
              <a:bodyPr lIns="9144" tIns="91440" rIns="9144" bIns="9144" anchor="ctr"/>
              <a:lstStyle/>
              <a:p>
                <a:pPr marL="60325" indent="-60325" algn="ctr" fontAlgn="base">
                  <a:spcBef>
                    <a:spcPct val="0"/>
                  </a:spcBef>
                  <a:spcAft>
                    <a:spcPct val="0"/>
                  </a:spcAft>
                </a:pPr>
                <a:r>
                  <a:rPr lang="en-US" sz="900" b="1" dirty="0">
                    <a:solidFill>
                      <a:schemeClr val="bg1"/>
                    </a:solidFill>
                    <a:latin typeface="Arial" pitchFamily="34" charset="0"/>
                    <a:cs typeface="Arial" pitchFamily="34" charset="0"/>
                  </a:rPr>
                  <a:t>Code &amp; Applications</a:t>
                </a:r>
              </a:p>
            </p:txBody>
          </p:sp>
        </p:grpSp>
        <p:pic>
          <p:nvPicPr>
            <p:cNvPr id="51" name="Picture 50" descr="doc1.png"/>
            <p:cNvPicPr>
              <a:picLocks noChangeAspect="1"/>
            </p:cNvPicPr>
            <p:nvPr/>
          </p:nvPicPr>
          <p:blipFill>
            <a:blip r:embed="rId17" cstate="print"/>
            <a:stretch>
              <a:fillRect/>
            </a:stretch>
          </p:blipFill>
          <p:spPr>
            <a:xfrm>
              <a:off x="1444683" y="3824774"/>
              <a:ext cx="493923" cy="474021"/>
            </a:xfrm>
            <a:prstGeom prst="rect">
              <a:avLst/>
            </a:prstGeom>
            <a:effectLst>
              <a:outerShdw blurRad="50800" dist="38100" dir="2700000" algn="tl" rotWithShape="0">
                <a:prstClr val="black">
                  <a:alpha val="40000"/>
                </a:prstClr>
              </a:outerShdw>
            </a:effectLst>
          </p:spPr>
        </p:pic>
      </p:grpSp>
      <p:grpSp>
        <p:nvGrpSpPr>
          <p:cNvPr id="11" name="Group 146"/>
          <p:cNvGrpSpPr/>
          <p:nvPr/>
        </p:nvGrpSpPr>
        <p:grpSpPr>
          <a:xfrm>
            <a:off x="3803956" y="1891190"/>
            <a:ext cx="4578045" cy="4771964"/>
            <a:chOff x="2279955" y="1891190"/>
            <a:chExt cx="4578045" cy="4771964"/>
          </a:xfrm>
        </p:grpSpPr>
        <p:sp>
          <p:nvSpPr>
            <p:cNvPr id="64" name="Circular Arrow 63"/>
            <p:cNvSpPr/>
            <p:nvPr/>
          </p:nvSpPr>
          <p:spPr bwMode="auto">
            <a:xfrm>
              <a:off x="2279955" y="1891190"/>
              <a:ext cx="4578045" cy="4509610"/>
            </a:xfrm>
            <a:prstGeom prst="circularArrow">
              <a:avLst>
                <a:gd name="adj1" fmla="val 1144"/>
                <a:gd name="adj2" fmla="val 237085"/>
                <a:gd name="adj3" fmla="val 20655697"/>
                <a:gd name="adj4" fmla="val 581869"/>
                <a:gd name="adj5" fmla="val 1993"/>
              </a:avLst>
            </a:prstGeom>
            <a:solidFill>
              <a:srgbClr val="125687">
                <a:alpha val="29020"/>
              </a:srgbClr>
            </a:solidFill>
            <a:ln w="12700" cap="flat" cmpd="sng" algn="ctr">
              <a:noFill/>
              <a:prstDash val="solid"/>
              <a:round/>
              <a:headEnd type="none" w="med" len="med"/>
              <a:tailEnd type="none" w="med" len="med"/>
            </a:ln>
            <a:effectLst>
              <a:innerShdw blurRad="215900">
                <a:prstClr val="black">
                  <a:alpha val="45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65" name="Rectangle 10"/>
            <p:cNvSpPr>
              <a:spLocks noChangeArrowheads="1"/>
            </p:cNvSpPr>
            <p:nvPr/>
          </p:nvSpPr>
          <p:spPr bwMode="auto">
            <a:xfrm>
              <a:off x="3974315" y="6324600"/>
              <a:ext cx="1130438" cy="338554"/>
            </a:xfrm>
            <a:prstGeom prst="rect">
              <a:avLst/>
            </a:prstGeom>
            <a:noFill/>
            <a:ln w="9525">
              <a:noFill/>
              <a:miter lim="800000"/>
              <a:headEnd/>
              <a:tailEnd/>
            </a:ln>
          </p:spPr>
          <p:txBody>
            <a:bodyPr wrap="none">
              <a:spAutoFit/>
            </a:bodyPr>
            <a:lstStyle/>
            <a:p>
              <a:r>
                <a:rPr lang="en-US" sz="1600" b="1" dirty="0">
                  <a:solidFill>
                    <a:schemeClr val="tx2"/>
                  </a:solidFill>
                  <a:latin typeface="Arial" pitchFamily="34" charset="0"/>
                  <a:cs typeface="Arial" pitchFamily="34" charset="0"/>
                </a:rPr>
                <a:t>Automate</a:t>
              </a:r>
            </a:p>
          </p:txBody>
        </p:sp>
      </p:grpSp>
      <p:pic>
        <p:nvPicPr>
          <p:cNvPr id="58" name="Picture 30" descr="L-Membrane_CMYK_Master_Smal"/>
          <p:cNvPicPr>
            <a:picLocks noChangeAspect="1" noChangeArrowheads="1"/>
          </p:cNvPicPr>
          <p:nvPr/>
        </p:nvPicPr>
        <p:blipFill>
          <a:blip r:embed="rId18" cstate="print"/>
          <a:srcRect/>
          <a:stretch>
            <a:fillRect/>
          </a:stretch>
        </p:blipFill>
        <p:spPr bwMode="hidden">
          <a:xfrm>
            <a:off x="4156634" y="2522311"/>
            <a:ext cx="3657600" cy="3305175"/>
          </a:xfrm>
          <a:prstGeom prst="rect">
            <a:avLst/>
          </a:prstGeom>
          <a:noFill/>
          <a:effectLst>
            <a:softEdge rad="12700"/>
          </a:effectLst>
        </p:spPr>
      </p:pic>
    </p:spTree>
    <p:extLst>
      <p:ext uri="{BB962C8B-B14F-4D97-AF65-F5344CB8AC3E}">
        <p14:creationId xmlns:p14="http://schemas.microsoft.com/office/powerpoint/2010/main" val="30454888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7"/>
                                        </p:tgtEl>
                                        <p:attrNameLst>
                                          <p:attrName>style.visibility</p:attrName>
                                        </p:attrNameLst>
                                      </p:cBhvr>
                                      <p:to>
                                        <p:strVal val="visible"/>
                                      </p:to>
                                    </p:set>
                                    <p:animEffect transition="in" filter="wipe(left)">
                                      <p:cBhvr>
                                        <p:cTn id="12" dur="500"/>
                                        <p:tgtEl>
                                          <p:spTgt spid="187"/>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childTnLst>
                                </p:cTn>
                              </p:par>
                            </p:childTnLst>
                          </p:cTn>
                        </p:par>
                        <p:par>
                          <p:cTn id="21" fill="hold">
                            <p:stCondLst>
                              <p:cond delay="2500"/>
                            </p:stCondLst>
                            <p:childTnLst>
                              <p:par>
                                <p:cTn id="22" presetID="10" presetClass="entr" presetSubtype="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88"/>
                                        </p:tgtEl>
                                        <p:attrNameLst>
                                          <p:attrName>style.visibility</p:attrName>
                                        </p:attrNameLst>
                                      </p:cBhvr>
                                      <p:to>
                                        <p:strVal val="visible"/>
                                      </p:to>
                                    </p:set>
                                    <p:animEffect transition="in" filter="wipe(left)">
                                      <p:cBhvr>
                                        <p:cTn id="33" dur="500"/>
                                        <p:tgtEl>
                                          <p:spTgt spid="188"/>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10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animBg="1"/>
      <p:bldP spid="18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a:lstStyle/>
          <a:p>
            <a:r>
              <a:rPr lang="en-US"/>
              <a:t>Demo:  Fuel Economy Analysis</a:t>
            </a:r>
            <a:endParaRPr lang="en-US" dirty="0"/>
          </a:p>
        </p:txBody>
      </p:sp>
      <p:sp>
        <p:nvSpPr>
          <p:cNvPr id="5" name="Content Placeholder 4"/>
          <p:cNvSpPr>
            <a:spLocks noGrp="1"/>
          </p:cNvSpPr>
          <p:nvPr>
            <p:ph idx="1"/>
          </p:nvPr>
        </p:nvSpPr>
        <p:spPr>
          <a:xfrm>
            <a:off x="609602" y="1600200"/>
            <a:ext cx="6019798" cy="4648200"/>
          </a:xfrm>
        </p:spPr>
        <p:txBody>
          <a:bodyPr/>
          <a:lstStyle/>
          <a:p>
            <a:r>
              <a:rPr lang="en-US" dirty="0"/>
              <a:t>Goal:</a:t>
            </a:r>
          </a:p>
          <a:p>
            <a:pPr lvl="1">
              <a:spcAft>
                <a:spcPts val="600"/>
              </a:spcAft>
            </a:pPr>
            <a:r>
              <a:rPr lang="en-US" dirty="0">
                <a:sym typeface="Wingdings" pitchFamily="2" charset="2"/>
              </a:rPr>
              <a:t>Study the relationships between fuel economy, horsepower, and type of vehicle</a:t>
            </a:r>
          </a:p>
          <a:p>
            <a:pPr lvl="1">
              <a:spcAft>
                <a:spcPts val="600"/>
              </a:spcAft>
            </a:pPr>
            <a:endParaRPr lang="en-US" dirty="0">
              <a:sym typeface="Wingdings" pitchFamily="2" charset="2"/>
            </a:endParaRPr>
          </a:p>
          <a:p>
            <a:r>
              <a:rPr lang="en-US" dirty="0"/>
              <a:t>Approach:</a:t>
            </a:r>
          </a:p>
          <a:p>
            <a:pPr lvl="1"/>
            <a:r>
              <a:rPr lang="en-US" dirty="0"/>
              <a:t>Access data from Excel</a:t>
            </a:r>
          </a:p>
          <a:p>
            <a:pPr lvl="1"/>
            <a:r>
              <a:rPr lang="en-US" dirty="0"/>
              <a:t>Interactively visualize and explore trends</a:t>
            </a:r>
          </a:p>
          <a:p>
            <a:pPr lvl="1"/>
            <a:r>
              <a:rPr lang="en-US" dirty="0"/>
              <a:t>Create a model</a:t>
            </a:r>
          </a:p>
          <a:p>
            <a:pPr lvl="1">
              <a:spcAft>
                <a:spcPts val="600"/>
              </a:spcAft>
            </a:pPr>
            <a:r>
              <a:rPr lang="en-US" dirty="0"/>
              <a:t>Document results</a:t>
            </a:r>
          </a:p>
        </p:txBody>
      </p:sp>
      <p:pic>
        <p:nvPicPr>
          <p:cNvPr id="21" name="Picture 20" descr="A screenshot of a cell phone&#10;&#10;Description automatically generated">
            <a:extLst>
              <a:ext uri="{FF2B5EF4-FFF2-40B4-BE49-F238E27FC236}">
                <a16:creationId xmlns:a16="http://schemas.microsoft.com/office/drawing/2014/main" id="{75685BCA-EDBA-4B8A-A706-09CEB73C7D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9400" y="1535430"/>
            <a:ext cx="5410200" cy="3787140"/>
          </a:xfrm>
          <a:prstGeom prst="rect">
            <a:avLst/>
          </a:prstGeom>
        </p:spPr>
      </p:pic>
    </p:spTree>
    <p:extLst>
      <p:ext uri="{BB962C8B-B14F-4D97-AF65-F5344CB8AC3E}">
        <p14:creationId xmlns:p14="http://schemas.microsoft.com/office/powerpoint/2010/main" val="3246726059"/>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0"/>
          <p:cNvGrpSpPr/>
          <p:nvPr/>
        </p:nvGrpSpPr>
        <p:grpSpPr>
          <a:xfrm>
            <a:off x="4724400" y="1600200"/>
            <a:ext cx="2743200" cy="4645152"/>
            <a:chOff x="3200400" y="1600200"/>
            <a:chExt cx="2743200" cy="4645152"/>
          </a:xfrm>
        </p:grpSpPr>
        <p:sp>
          <p:nvSpPr>
            <p:cNvPr id="161" name="AutoShape 19"/>
            <p:cNvSpPr>
              <a:spLocks noChangeArrowheads="1"/>
            </p:cNvSpPr>
            <p:nvPr/>
          </p:nvSpPr>
          <p:spPr bwMode="auto">
            <a:xfrm>
              <a:off x="3200400" y="1600200"/>
              <a:ext cx="2743200" cy="4645152"/>
            </a:xfrm>
            <a:prstGeom prst="roundRect">
              <a:avLst>
                <a:gd name="adj" fmla="val 3487"/>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74" name="TextBox 173"/>
            <p:cNvSpPr txBox="1"/>
            <p:nvPr/>
          </p:nvSpPr>
          <p:spPr>
            <a:xfrm>
              <a:off x="3238500" y="1655802"/>
              <a:ext cx="2667000" cy="584775"/>
            </a:xfrm>
            <a:prstGeom prst="rect">
              <a:avLst/>
            </a:prstGeom>
            <a:noFill/>
          </p:spPr>
          <p:txBody>
            <a:bodyPr wrap="square" rtlCol="0">
              <a:spAutoFit/>
            </a:bodyPr>
            <a:lstStyle/>
            <a:p>
              <a:pPr algn="ctr"/>
              <a:r>
                <a:rPr lang="en-US" sz="1600" b="1" dirty="0">
                  <a:latin typeface="Arial" pitchFamily="34" charset="0"/>
                  <a:cs typeface="Arial" pitchFamily="34" charset="0"/>
                </a:rPr>
                <a:t>Explore &amp; Discover</a:t>
              </a:r>
            </a:p>
            <a:p>
              <a:pPr algn="ctr"/>
              <a:endParaRPr lang="en-US" sz="1600" dirty="0">
                <a:latin typeface="Arial" pitchFamily="34" charset="0"/>
                <a:cs typeface="Arial" pitchFamily="34" charset="0"/>
              </a:endParaRPr>
            </a:p>
          </p:txBody>
        </p:sp>
      </p:grpSp>
      <p:sp>
        <p:nvSpPr>
          <p:cNvPr id="52" name="Title 51"/>
          <p:cNvSpPr>
            <a:spLocks noGrp="1"/>
          </p:cNvSpPr>
          <p:nvPr>
            <p:ph type="title"/>
          </p:nvPr>
        </p:nvSpPr>
        <p:spPr/>
        <p:txBody>
          <a:bodyPr/>
          <a:lstStyle/>
          <a:p>
            <a:r>
              <a:rPr lang="en-US" dirty="0"/>
              <a:t>Demo Summary</a:t>
            </a:r>
            <a:br>
              <a:rPr lang="en-US" dirty="0"/>
            </a:br>
            <a:r>
              <a:rPr lang="en-US" sz="2000" dirty="0">
                <a:solidFill>
                  <a:schemeClr val="tx1"/>
                </a:solidFill>
              </a:rPr>
              <a:t>Fuel Economy Analysis</a:t>
            </a:r>
            <a:endParaRPr lang="en-US" dirty="0">
              <a:solidFill>
                <a:schemeClr val="tx1"/>
              </a:solidFill>
            </a:endParaRPr>
          </a:p>
        </p:txBody>
      </p:sp>
      <p:sp>
        <p:nvSpPr>
          <p:cNvPr id="188" name="Left-Right Arrow 187"/>
          <p:cNvSpPr/>
          <p:nvPr/>
        </p:nvSpPr>
        <p:spPr>
          <a:xfrm>
            <a:off x="7500537" y="3910053"/>
            <a:ext cx="838200" cy="304800"/>
          </a:xfrm>
          <a:prstGeom prst="leftRightArrow">
            <a:avLst>
              <a:gd name="adj1" fmla="val 61374"/>
              <a:gd name="adj2" fmla="val 79760"/>
            </a:avLst>
          </a:prstGeom>
          <a:gradFill flip="none" rotWithShape="1">
            <a:gsLst>
              <a:gs pos="0">
                <a:schemeClr val="tx2"/>
              </a:gs>
              <a:gs pos="100000">
                <a:srgbClr val="6491B4"/>
              </a:gs>
            </a:gsLst>
            <a:lin ang="810000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nvGrpSpPr>
          <p:cNvPr id="3" name="Group 61"/>
          <p:cNvGrpSpPr/>
          <p:nvPr/>
        </p:nvGrpSpPr>
        <p:grpSpPr>
          <a:xfrm>
            <a:off x="8382000" y="1600200"/>
            <a:ext cx="1828800" cy="4648200"/>
            <a:chOff x="6858000" y="1600200"/>
            <a:chExt cx="1828800" cy="4648200"/>
          </a:xfrm>
        </p:grpSpPr>
        <p:sp>
          <p:nvSpPr>
            <p:cNvPr id="165" name="AutoShape 19"/>
            <p:cNvSpPr>
              <a:spLocks noChangeArrowheads="1"/>
            </p:cNvSpPr>
            <p:nvPr/>
          </p:nvSpPr>
          <p:spPr bwMode="auto">
            <a:xfrm>
              <a:off x="6858000" y="1600200"/>
              <a:ext cx="1828800" cy="4648200"/>
            </a:xfrm>
            <a:prstGeom prst="roundRect">
              <a:avLst>
                <a:gd name="adj" fmla="val 4692"/>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66" name="AutoShape 19"/>
            <p:cNvSpPr>
              <a:spLocks noChangeArrowheads="1"/>
            </p:cNvSpPr>
            <p:nvPr/>
          </p:nvSpPr>
          <p:spPr bwMode="auto">
            <a:xfrm>
              <a:off x="6972300" y="2031190"/>
              <a:ext cx="1600200" cy="4079440"/>
            </a:xfrm>
            <a:prstGeom prst="roundRect">
              <a:avLst>
                <a:gd name="adj" fmla="val 4692"/>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71" name="Rounded Rectangle 170"/>
            <p:cNvSpPr/>
            <p:nvPr/>
          </p:nvSpPr>
          <p:spPr bwMode="auto">
            <a:xfrm>
              <a:off x="6972300" y="2093975"/>
              <a:ext cx="1600200" cy="457199"/>
            </a:xfrm>
            <a:prstGeom prst="roundRect">
              <a:avLst>
                <a:gd name="adj" fmla="val 24041"/>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Reporting and Documentation</a:t>
              </a:r>
            </a:p>
          </p:txBody>
        </p:sp>
        <p:sp>
          <p:nvSpPr>
            <p:cNvPr id="172" name="Rounded Rectangle 171"/>
            <p:cNvSpPr/>
            <p:nvPr/>
          </p:nvSpPr>
          <p:spPr bwMode="auto">
            <a:xfrm>
              <a:off x="6972300" y="3465213"/>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Outputs for Design</a:t>
              </a:r>
            </a:p>
          </p:txBody>
        </p:sp>
        <p:sp>
          <p:nvSpPr>
            <p:cNvPr id="173" name="Rounded Rectangle 172"/>
            <p:cNvSpPr/>
            <p:nvPr/>
          </p:nvSpPr>
          <p:spPr bwMode="auto">
            <a:xfrm>
              <a:off x="6972300" y="4829860"/>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Deployment</a:t>
              </a:r>
            </a:p>
          </p:txBody>
        </p:sp>
        <p:sp>
          <p:nvSpPr>
            <p:cNvPr id="176" name="TextBox 175"/>
            <p:cNvSpPr txBox="1"/>
            <p:nvPr/>
          </p:nvSpPr>
          <p:spPr>
            <a:xfrm>
              <a:off x="7239332" y="1655802"/>
              <a:ext cx="1066137" cy="584775"/>
            </a:xfrm>
            <a:prstGeom prst="rect">
              <a:avLst/>
            </a:prstGeom>
            <a:noFill/>
          </p:spPr>
          <p:txBody>
            <a:bodyPr wrap="square" rtlCol="0">
              <a:spAutoFit/>
            </a:bodyPr>
            <a:lstStyle/>
            <a:p>
              <a:pPr algn="ctr"/>
              <a:r>
                <a:rPr lang="en-US" sz="1600" b="1" dirty="0">
                  <a:latin typeface="Arial" pitchFamily="34" charset="0"/>
                  <a:cs typeface="Arial" pitchFamily="34" charset="0"/>
                </a:rPr>
                <a:t>Share</a:t>
              </a:r>
            </a:p>
            <a:p>
              <a:pPr algn="ctr"/>
              <a:endParaRPr lang="en-US" sz="1600" dirty="0">
                <a:latin typeface="Arial" pitchFamily="34" charset="0"/>
                <a:cs typeface="Arial" pitchFamily="34" charset="0"/>
              </a:endParaRPr>
            </a:p>
          </p:txBody>
        </p:sp>
        <p:cxnSp>
          <p:nvCxnSpPr>
            <p:cNvPr id="177" name="Straight Connector 176"/>
            <p:cNvCxnSpPr/>
            <p:nvPr/>
          </p:nvCxnSpPr>
          <p:spPr>
            <a:xfrm flipV="1">
              <a:off x="7048500" y="3386016"/>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flipV="1">
              <a:off x="7048500" y="4751574"/>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11" name="Picture 110" descr="languages3.png"/>
            <p:cNvPicPr>
              <a:picLocks noChangeAspect="1"/>
            </p:cNvPicPr>
            <p:nvPr/>
          </p:nvPicPr>
          <p:blipFill>
            <a:blip r:embed="rId3" cstate="print"/>
            <a:stretch>
              <a:fillRect/>
            </a:stretch>
          </p:blipFill>
          <p:spPr>
            <a:xfrm>
              <a:off x="7246620" y="5247436"/>
              <a:ext cx="1051560" cy="577837"/>
            </a:xfrm>
            <a:prstGeom prst="rect">
              <a:avLst/>
            </a:prstGeom>
            <a:effectLst>
              <a:outerShdw blurRad="38100" dist="25400" dir="2700000" algn="tl" rotWithShape="0">
                <a:prstClr val="black">
                  <a:alpha val="25000"/>
                </a:prstClr>
              </a:outerShdw>
            </a:effectLst>
          </p:spPr>
        </p:pic>
        <p:grpSp>
          <p:nvGrpSpPr>
            <p:cNvPr id="4" name="Group 60"/>
            <p:cNvGrpSpPr/>
            <p:nvPr/>
          </p:nvGrpSpPr>
          <p:grpSpPr>
            <a:xfrm>
              <a:off x="7076352" y="2667000"/>
              <a:ext cx="1392096" cy="457200"/>
              <a:chOff x="7073185" y="2667000"/>
              <a:chExt cx="1392096" cy="457200"/>
            </a:xfrm>
          </p:grpSpPr>
          <p:pic>
            <p:nvPicPr>
              <p:cNvPr id="84" name="Picture 83" descr="doc1.png"/>
              <p:cNvPicPr>
                <a:picLocks noChangeAspect="1"/>
              </p:cNvPicPr>
              <p:nvPr/>
            </p:nvPicPr>
            <p:blipFill>
              <a:blip r:embed="rId4" cstate="print"/>
              <a:stretch>
                <a:fillRect/>
              </a:stretch>
            </p:blipFill>
            <p:spPr>
              <a:xfrm>
                <a:off x="7629477" y="2667001"/>
                <a:ext cx="366345" cy="455926"/>
              </a:xfrm>
              <a:prstGeom prst="rect">
                <a:avLst/>
              </a:prstGeom>
              <a:effectLst>
                <a:outerShdw blurRad="50800" dist="38100" dir="2700000" algn="tl" rotWithShape="0">
                  <a:prstClr val="black">
                    <a:alpha val="40000"/>
                  </a:prstClr>
                </a:outerShdw>
              </a:effectLst>
            </p:spPr>
          </p:pic>
          <p:pic>
            <p:nvPicPr>
              <p:cNvPr id="85" name="Picture 84" descr="doc1.png"/>
              <p:cNvPicPr>
                <a:picLocks noChangeAspect="1"/>
              </p:cNvPicPr>
              <p:nvPr/>
            </p:nvPicPr>
            <p:blipFill>
              <a:blip r:embed="rId5" cstate="print"/>
              <a:stretch>
                <a:fillRect/>
              </a:stretch>
            </p:blipFill>
            <p:spPr>
              <a:xfrm>
                <a:off x="7073185" y="2667000"/>
                <a:ext cx="453179" cy="457200"/>
              </a:xfrm>
              <a:prstGeom prst="rect">
                <a:avLst/>
              </a:prstGeom>
              <a:effectLst>
                <a:outerShdw blurRad="50800" dist="38100" dir="2700000" algn="tl" rotWithShape="0">
                  <a:prstClr val="black">
                    <a:alpha val="40000"/>
                  </a:prstClr>
                </a:outerShdw>
              </a:effectLst>
            </p:spPr>
          </p:pic>
          <p:pic>
            <p:nvPicPr>
              <p:cNvPr id="112" name="Picture 111" descr="doc1.png"/>
              <p:cNvPicPr>
                <a:picLocks noChangeAspect="1"/>
              </p:cNvPicPr>
              <p:nvPr/>
            </p:nvPicPr>
            <p:blipFill>
              <a:blip r:embed="rId6" cstate="print"/>
              <a:stretch>
                <a:fillRect/>
              </a:stretch>
            </p:blipFill>
            <p:spPr>
              <a:xfrm>
                <a:off x="8098936" y="2667000"/>
                <a:ext cx="366345" cy="455925"/>
              </a:xfrm>
              <a:prstGeom prst="rect">
                <a:avLst/>
              </a:prstGeom>
              <a:effectLst>
                <a:outerShdw blurRad="50800" dist="38100" dir="2700000" algn="tl" rotWithShape="0">
                  <a:prstClr val="black">
                    <a:alpha val="40000"/>
                  </a:prstClr>
                </a:outerShdw>
              </a:effectLst>
            </p:spPr>
          </p:pic>
        </p:grpSp>
        <p:grpSp>
          <p:nvGrpSpPr>
            <p:cNvPr id="5" name="Group 59"/>
            <p:cNvGrpSpPr/>
            <p:nvPr/>
          </p:nvGrpSpPr>
          <p:grpSpPr>
            <a:xfrm>
              <a:off x="7132345" y="3755745"/>
              <a:ext cx="1280110" cy="883592"/>
              <a:chOff x="7136583" y="3755745"/>
              <a:chExt cx="1280110" cy="883592"/>
            </a:xfrm>
          </p:grpSpPr>
          <p:pic>
            <p:nvPicPr>
              <p:cNvPr id="87" name="Picture 86" descr="car3.png"/>
              <p:cNvPicPr>
                <a:picLocks noChangeAspect="1"/>
              </p:cNvPicPr>
              <p:nvPr/>
            </p:nvPicPr>
            <p:blipFill>
              <a:blip r:embed="rId7" cstate="print"/>
              <a:stretch>
                <a:fillRect/>
              </a:stretch>
            </p:blipFill>
            <p:spPr>
              <a:xfrm>
                <a:off x="7136583" y="3755745"/>
                <a:ext cx="607418" cy="419154"/>
              </a:xfrm>
              <a:prstGeom prst="rect">
                <a:avLst/>
              </a:prstGeom>
            </p:spPr>
          </p:pic>
          <p:pic>
            <p:nvPicPr>
              <p:cNvPr id="90" name="Picture 89" descr="car3.png"/>
              <p:cNvPicPr>
                <a:picLocks noChangeAspect="1"/>
              </p:cNvPicPr>
              <p:nvPr/>
            </p:nvPicPr>
            <p:blipFill>
              <a:blip r:embed="rId8" cstate="print"/>
              <a:stretch>
                <a:fillRect/>
              </a:stretch>
            </p:blipFill>
            <p:spPr>
              <a:xfrm>
                <a:off x="7136583" y="4221122"/>
                <a:ext cx="605528" cy="418215"/>
              </a:xfrm>
              <a:prstGeom prst="rect">
                <a:avLst/>
              </a:prstGeom>
            </p:spPr>
          </p:pic>
          <p:pic>
            <p:nvPicPr>
              <p:cNvPr id="108" name="Picture 107" descr="car3.png"/>
              <p:cNvPicPr>
                <a:picLocks noChangeAspect="1"/>
              </p:cNvPicPr>
              <p:nvPr/>
            </p:nvPicPr>
            <p:blipFill>
              <a:blip r:embed="rId9" cstate="print"/>
              <a:stretch>
                <a:fillRect/>
              </a:stretch>
            </p:blipFill>
            <p:spPr>
              <a:xfrm>
                <a:off x="7811787" y="4220737"/>
                <a:ext cx="604906" cy="418600"/>
              </a:xfrm>
              <a:prstGeom prst="rect">
                <a:avLst/>
              </a:prstGeom>
            </p:spPr>
          </p:pic>
          <p:pic>
            <p:nvPicPr>
              <p:cNvPr id="113" name="Picture 112" descr="car3.png"/>
              <p:cNvPicPr>
                <a:picLocks noChangeAspect="1"/>
              </p:cNvPicPr>
              <p:nvPr/>
            </p:nvPicPr>
            <p:blipFill>
              <a:blip r:embed="rId10" cstate="print"/>
              <a:stretch>
                <a:fillRect/>
              </a:stretch>
            </p:blipFill>
            <p:spPr>
              <a:xfrm>
                <a:off x="7809276" y="3755745"/>
                <a:ext cx="607416" cy="419153"/>
              </a:xfrm>
              <a:prstGeom prst="rect">
                <a:avLst/>
              </a:prstGeom>
            </p:spPr>
          </p:pic>
        </p:grpSp>
      </p:grpSp>
      <p:grpSp>
        <p:nvGrpSpPr>
          <p:cNvPr id="6" name="Group 53"/>
          <p:cNvGrpSpPr/>
          <p:nvPr/>
        </p:nvGrpSpPr>
        <p:grpSpPr>
          <a:xfrm>
            <a:off x="4993313" y="2184805"/>
            <a:ext cx="1331975" cy="1447800"/>
            <a:chOff x="3479800" y="2184805"/>
            <a:chExt cx="1331975" cy="1447800"/>
          </a:xfrm>
        </p:grpSpPr>
        <p:sp>
          <p:nvSpPr>
            <p:cNvPr id="206" name="AutoShape 19"/>
            <p:cNvSpPr>
              <a:spLocks noChangeArrowheads="1"/>
            </p:cNvSpPr>
            <p:nvPr/>
          </p:nvSpPr>
          <p:spPr bwMode="gray">
            <a:xfrm>
              <a:off x="3479800" y="2184805"/>
              <a:ext cx="1331975" cy="1447800"/>
            </a:xfrm>
            <a:prstGeom prst="roundRect">
              <a:avLst>
                <a:gd name="adj" fmla="val 7739"/>
              </a:avLst>
            </a:prstGeom>
            <a:gradFill>
              <a:gsLst>
                <a:gs pos="7000">
                  <a:schemeClr val="tx2"/>
                </a:gs>
                <a:gs pos="100000">
                  <a:srgbClr val="A5BECF"/>
                </a:gs>
              </a:gsLst>
              <a:lin ang="5400000" scaled="0"/>
            </a:gradFill>
            <a:ln w="12700" cap="flat" cmpd="sng" algn="ctr">
              <a:solidFill>
                <a:schemeClr val="bg1">
                  <a:lumMod val="75000"/>
                </a:schemeClr>
              </a:solidFill>
              <a:prstDash val="solid"/>
              <a:round/>
              <a:headEnd type="none" w="med" len="med"/>
              <a:tailEnd type="none" w="med" len="med"/>
            </a:ln>
            <a:effectLst>
              <a:outerShdw blurRad="63500" dist="50800" dir="2700000" sx="101000" sy="101000" algn="tl" rotWithShape="0">
                <a:prstClr val="black">
                  <a:alpha val="32000"/>
                </a:prstClr>
              </a:outerShdw>
            </a:effectLst>
          </p:spPr>
          <p:txBody>
            <a:bodyPr vert="horz" wrap="square" lIns="91440" tIns="18288" rIns="91440" bIns="45720" numCol="1" rtlCol="0" anchor="t" anchorCtr="0" compatLnSpc="1">
              <a:prstTxWarp prst="textNoShape">
                <a:avLst/>
              </a:prstTxWarp>
            </a:bodyPr>
            <a:lstStyle/>
            <a:p>
              <a:pPr algn="ctr"/>
              <a:endParaRPr lang="en-US" dirty="0"/>
            </a:p>
          </p:txBody>
        </p:sp>
        <p:sp>
          <p:nvSpPr>
            <p:cNvPr id="207" name="Rounded Rectangle 206"/>
            <p:cNvSpPr/>
            <p:nvPr/>
          </p:nvSpPr>
          <p:spPr bwMode="white">
            <a:xfrm>
              <a:off x="3498087" y="2235605"/>
              <a:ext cx="1295400" cy="406357"/>
            </a:xfrm>
            <a:prstGeom prst="roundRect">
              <a:avLst>
                <a:gd name="adj" fmla="val 50000"/>
              </a:avLst>
            </a:prstGeom>
            <a:noFill/>
            <a:ln w="19050" algn="ctr">
              <a:noFill/>
              <a:round/>
              <a:headEnd/>
              <a:tailEnd/>
            </a:ln>
          </p:spPr>
          <p:txBody>
            <a:bodyPr lIns="9144" tIns="0" rIns="9144" bIns="9144" anchor="t"/>
            <a:lstStyle/>
            <a:p>
              <a:pPr algn="ctr"/>
              <a:r>
                <a:rPr lang="en-US" sz="1200" b="1" dirty="0">
                  <a:solidFill>
                    <a:schemeClr val="bg1"/>
                  </a:solidFill>
                  <a:latin typeface="Arial" pitchFamily="34" charset="0"/>
                  <a:cs typeface="Arial" pitchFamily="34" charset="0"/>
                </a:rPr>
                <a:t>Data Analysis </a:t>
              </a:r>
              <a:br>
                <a:rPr lang="en-US" sz="1200" b="1" dirty="0">
                  <a:solidFill>
                    <a:schemeClr val="bg1"/>
                  </a:solidFill>
                  <a:latin typeface="Arial" pitchFamily="34" charset="0"/>
                  <a:cs typeface="Arial" pitchFamily="34" charset="0"/>
                </a:rPr>
              </a:br>
              <a:r>
                <a:rPr lang="en-US" sz="1200" b="1" dirty="0">
                  <a:solidFill>
                    <a:schemeClr val="bg1"/>
                  </a:solidFill>
                  <a:latin typeface="Arial" pitchFamily="34" charset="0"/>
                  <a:cs typeface="Arial" pitchFamily="34" charset="0"/>
                </a:rPr>
                <a:t>&amp; Modeling</a:t>
              </a:r>
            </a:p>
          </p:txBody>
        </p:sp>
        <p:pic>
          <p:nvPicPr>
            <p:cNvPr id="208" name="Picture 207" descr="graph3.png"/>
            <p:cNvPicPr>
              <a:picLocks noChangeAspect="1"/>
            </p:cNvPicPr>
            <p:nvPr/>
          </p:nvPicPr>
          <p:blipFill>
            <a:blip r:embed="rId11" cstate="print"/>
            <a:stretch>
              <a:fillRect/>
            </a:stretch>
          </p:blipFill>
          <p:spPr>
            <a:xfrm>
              <a:off x="3633443" y="2787386"/>
              <a:ext cx="1024689" cy="673283"/>
            </a:xfrm>
            <a:prstGeom prst="rect">
              <a:avLst/>
            </a:prstGeom>
            <a:effectLst>
              <a:outerShdw blurRad="63500" dist="63500" dir="2700000" sx="95000" sy="95000" algn="tl" rotWithShape="0">
                <a:prstClr val="black">
                  <a:alpha val="40000"/>
                </a:prstClr>
              </a:outerShdw>
            </a:effectLst>
          </p:spPr>
        </p:pic>
      </p:grpSp>
      <p:sp>
        <p:nvSpPr>
          <p:cNvPr id="187" name="Left-Right Arrow 186"/>
          <p:cNvSpPr/>
          <p:nvPr/>
        </p:nvSpPr>
        <p:spPr>
          <a:xfrm>
            <a:off x="3842937" y="3910053"/>
            <a:ext cx="838200" cy="304800"/>
          </a:xfrm>
          <a:prstGeom prst="leftRightArrow">
            <a:avLst>
              <a:gd name="adj1" fmla="val 61374"/>
              <a:gd name="adj2" fmla="val 79760"/>
            </a:avLst>
          </a:prstGeom>
          <a:gradFill flip="none" rotWithShape="1">
            <a:gsLst>
              <a:gs pos="0">
                <a:schemeClr val="tx2"/>
              </a:gs>
              <a:gs pos="100000">
                <a:srgbClr val="6491B4"/>
              </a:gs>
            </a:gsLst>
            <a:lin ang="810000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nvGrpSpPr>
          <p:cNvPr id="7" name="Group 52"/>
          <p:cNvGrpSpPr/>
          <p:nvPr/>
        </p:nvGrpSpPr>
        <p:grpSpPr>
          <a:xfrm>
            <a:off x="1972129" y="1600200"/>
            <a:ext cx="1828800" cy="4648200"/>
            <a:chOff x="448129" y="1600200"/>
            <a:chExt cx="1828800" cy="4648200"/>
          </a:xfrm>
        </p:grpSpPr>
        <p:sp>
          <p:nvSpPr>
            <p:cNvPr id="163" name="AutoShape 19"/>
            <p:cNvSpPr>
              <a:spLocks noChangeArrowheads="1"/>
            </p:cNvSpPr>
            <p:nvPr/>
          </p:nvSpPr>
          <p:spPr bwMode="auto">
            <a:xfrm>
              <a:off x="448129" y="1600200"/>
              <a:ext cx="1828800" cy="4648200"/>
            </a:xfrm>
            <a:prstGeom prst="roundRect">
              <a:avLst>
                <a:gd name="adj" fmla="val 4692"/>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64" name="AutoShape 19"/>
            <p:cNvSpPr>
              <a:spLocks noChangeArrowheads="1"/>
            </p:cNvSpPr>
            <p:nvPr/>
          </p:nvSpPr>
          <p:spPr bwMode="auto">
            <a:xfrm>
              <a:off x="562429" y="2031190"/>
              <a:ext cx="1600200" cy="4079440"/>
            </a:xfrm>
            <a:prstGeom prst="roundRect">
              <a:avLst>
                <a:gd name="adj" fmla="val 4692"/>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68" name="Rounded Rectangle 167"/>
            <p:cNvSpPr/>
            <p:nvPr/>
          </p:nvSpPr>
          <p:spPr bwMode="auto">
            <a:xfrm>
              <a:off x="562429" y="2093975"/>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Files</a:t>
              </a:r>
            </a:p>
          </p:txBody>
        </p:sp>
        <p:sp>
          <p:nvSpPr>
            <p:cNvPr id="169" name="Rounded Rectangle 168"/>
            <p:cNvSpPr/>
            <p:nvPr/>
          </p:nvSpPr>
          <p:spPr bwMode="auto">
            <a:xfrm>
              <a:off x="562429" y="3465213"/>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Software</a:t>
              </a:r>
            </a:p>
          </p:txBody>
        </p:sp>
        <p:sp>
          <p:nvSpPr>
            <p:cNvPr id="170" name="Rounded Rectangle 169"/>
            <p:cNvSpPr/>
            <p:nvPr/>
          </p:nvSpPr>
          <p:spPr bwMode="auto">
            <a:xfrm>
              <a:off x="562429" y="4829860"/>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Hardware</a:t>
              </a:r>
            </a:p>
          </p:txBody>
        </p:sp>
        <p:sp>
          <p:nvSpPr>
            <p:cNvPr id="175" name="TextBox 174"/>
            <p:cNvSpPr txBox="1"/>
            <p:nvPr/>
          </p:nvSpPr>
          <p:spPr>
            <a:xfrm>
              <a:off x="829461" y="1655802"/>
              <a:ext cx="1066137" cy="584775"/>
            </a:xfrm>
            <a:prstGeom prst="rect">
              <a:avLst/>
            </a:prstGeom>
            <a:noFill/>
          </p:spPr>
          <p:txBody>
            <a:bodyPr wrap="square" rtlCol="0">
              <a:spAutoFit/>
            </a:bodyPr>
            <a:lstStyle/>
            <a:p>
              <a:pPr algn="ctr"/>
              <a:r>
                <a:rPr lang="en-US" sz="1600" b="1" dirty="0">
                  <a:latin typeface="Arial" pitchFamily="34" charset="0"/>
                  <a:cs typeface="Arial" pitchFamily="34" charset="0"/>
                </a:rPr>
                <a:t>Access</a:t>
              </a:r>
            </a:p>
            <a:p>
              <a:pPr algn="ctr"/>
              <a:endParaRPr lang="en-US" sz="1600" dirty="0">
                <a:latin typeface="Arial" pitchFamily="34" charset="0"/>
                <a:cs typeface="Arial" pitchFamily="34" charset="0"/>
              </a:endParaRPr>
            </a:p>
          </p:txBody>
        </p:sp>
        <p:cxnSp>
          <p:nvCxnSpPr>
            <p:cNvPr id="178" name="Straight Connector 177"/>
            <p:cNvCxnSpPr/>
            <p:nvPr/>
          </p:nvCxnSpPr>
          <p:spPr>
            <a:xfrm flipV="1">
              <a:off x="638629" y="3386016"/>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flipV="1">
              <a:off x="638629" y="4751574"/>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81" name="Picture 180" descr="files1.png"/>
            <p:cNvPicPr>
              <a:picLocks noChangeAspect="1"/>
            </p:cNvPicPr>
            <p:nvPr/>
          </p:nvPicPr>
          <p:blipFill>
            <a:blip r:embed="rId12" cstate="print"/>
            <a:stretch>
              <a:fillRect/>
            </a:stretch>
          </p:blipFill>
          <p:spPr>
            <a:xfrm>
              <a:off x="1032434" y="2388933"/>
              <a:ext cx="660190" cy="785626"/>
            </a:xfrm>
            <a:prstGeom prst="rect">
              <a:avLst/>
            </a:prstGeom>
            <a:effectLst>
              <a:outerShdw blurRad="63500" dist="50800" dir="2700000" sx="101000" sy="101000" algn="tl" rotWithShape="0">
                <a:prstClr val="black">
                  <a:alpha val="32000"/>
                </a:prstClr>
              </a:outerShdw>
            </a:effectLst>
          </p:spPr>
        </p:pic>
        <p:pic>
          <p:nvPicPr>
            <p:cNvPr id="183" name="Picture 182" descr="graph3.png"/>
            <p:cNvPicPr>
              <a:picLocks noChangeAspect="1"/>
            </p:cNvPicPr>
            <p:nvPr/>
          </p:nvPicPr>
          <p:blipFill>
            <a:blip r:embed="rId13" cstate="print"/>
            <a:stretch>
              <a:fillRect/>
            </a:stretch>
          </p:blipFill>
          <p:spPr>
            <a:xfrm>
              <a:off x="867230" y="5202485"/>
              <a:ext cx="990599" cy="649456"/>
            </a:xfrm>
            <a:prstGeom prst="rect">
              <a:avLst/>
            </a:prstGeom>
            <a:effectLst>
              <a:outerShdw blurRad="63500" dist="101600" dir="2700000" sx="97000" sy="97000" algn="tl" rotWithShape="0">
                <a:prstClr val="black">
                  <a:alpha val="29000"/>
                </a:prstClr>
              </a:outerShdw>
            </a:effectLst>
          </p:spPr>
        </p:pic>
        <p:pic>
          <p:nvPicPr>
            <p:cNvPr id="79" name="Picture 78" descr="doc1.png"/>
            <p:cNvPicPr>
              <a:picLocks noChangeAspect="1"/>
            </p:cNvPicPr>
            <p:nvPr/>
          </p:nvPicPr>
          <p:blipFill>
            <a:blip r:embed="rId14" cstate="print"/>
            <a:stretch>
              <a:fillRect/>
            </a:stretch>
          </p:blipFill>
          <p:spPr>
            <a:xfrm>
              <a:off x="816592" y="3802040"/>
              <a:ext cx="359184" cy="415967"/>
            </a:xfrm>
            <a:prstGeom prst="rect">
              <a:avLst/>
            </a:prstGeom>
            <a:effectLst>
              <a:outerShdw blurRad="38100" dist="38100" dir="3000000" algn="tl" rotWithShape="0">
                <a:prstClr val="black">
                  <a:alpha val="25000"/>
                </a:prstClr>
              </a:outerShdw>
            </a:effectLst>
          </p:spPr>
        </p:pic>
        <p:grpSp>
          <p:nvGrpSpPr>
            <p:cNvPr id="8" name="Group 79"/>
            <p:cNvGrpSpPr/>
            <p:nvPr/>
          </p:nvGrpSpPr>
          <p:grpSpPr>
            <a:xfrm>
              <a:off x="752929" y="4393185"/>
              <a:ext cx="1219200" cy="235179"/>
              <a:chOff x="836706" y="4324945"/>
              <a:chExt cx="511748" cy="235179"/>
            </a:xfrm>
          </p:grpSpPr>
          <p:sp>
            <p:nvSpPr>
              <p:cNvPr id="81" name="AutoShape 32"/>
              <p:cNvSpPr>
                <a:spLocks noChangeArrowheads="1"/>
              </p:cNvSpPr>
              <p:nvPr/>
            </p:nvSpPr>
            <p:spPr bwMode="auto">
              <a:xfrm>
                <a:off x="836706" y="4324945"/>
                <a:ext cx="511748" cy="235179"/>
              </a:xfrm>
              <a:prstGeom prst="roundRect">
                <a:avLst>
                  <a:gd name="adj" fmla="val 21049"/>
                </a:avLst>
              </a:prstGeom>
              <a:gradFill flip="none" rotWithShape="1">
                <a:gsLst>
                  <a:gs pos="0">
                    <a:schemeClr val="tx2"/>
                  </a:gs>
                  <a:gs pos="100000">
                    <a:srgbClr val="6491B4"/>
                  </a:gs>
                </a:gsLst>
                <a:lin ang="16200000" scaled="1"/>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60325" algn="ctr" fontAlgn="base">
                  <a:spcBef>
                    <a:spcPct val="0"/>
                  </a:spcBef>
                  <a:spcAft>
                    <a:spcPct val="0"/>
                  </a:spcAft>
                </a:pPr>
                <a:endParaRPr lang="en-US" b="1" dirty="0">
                  <a:latin typeface="Arial" pitchFamily="34" charset="0"/>
                  <a:cs typeface="Arial" pitchFamily="34" charset="0"/>
                </a:endParaRPr>
              </a:p>
            </p:txBody>
          </p:sp>
          <p:sp>
            <p:nvSpPr>
              <p:cNvPr id="82" name="AutoShape 32"/>
              <p:cNvSpPr>
                <a:spLocks noChangeArrowheads="1"/>
              </p:cNvSpPr>
              <p:nvPr/>
            </p:nvSpPr>
            <p:spPr bwMode="auto">
              <a:xfrm>
                <a:off x="849644" y="4338572"/>
                <a:ext cx="486161" cy="105831"/>
              </a:xfrm>
              <a:prstGeom prst="roundRect">
                <a:avLst>
                  <a:gd name="adj" fmla="val 34569"/>
                </a:avLst>
              </a:prstGeom>
              <a:solidFill>
                <a:srgbClr val="CEDBEA">
                  <a:alpha val="40784"/>
                </a:srgbClr>
              </a:solidFill>
              <a:ln w="19050" algn="ctr">
                <a:noFill/>
                <a:miter lim="800000"/>
                <a:headEnd/>
                <a:tailEnd/>
              </a:ln>
            </p:spPr>
            <p:txBody>
              <a:bodyPr lIns="9144" tIns="91440" rIns="9144" bIns="9144" anchor="ctr"/>
              <a:lstStyle/>
              <a:p>
                <a:pPr marL="60325" indent="-60325" algn="ctr" fontAlgn="base">
                  <a:spcBef>
                    <a:spcPct val="0"/>
                  </a:spcBef>
                  <a:spcAft>
                    <a:spcPct val="0"/>
                  </a:spcAft>
                </a:pPr>
                <a:r>
                  <a:rPr lang="en-US" sz="900" b="1" dirty="0">
                    <a:solidFill>
                      <a:schemeClr val="bg1"/>
                    </a:solidFill>
                    <a:latin typeface="Arial" pitchFamily="34" charset="0"/>
                    <a:cs typeface="Arial" pitchFamily="34" charset="0"/>
                  </a:rPr>
                  <a:t>Code &amp; Applications</a:t>
                </a:r>
              </a:p>
            </p:txBody>
          </p:sp>
        </p:grpSp>
        <p:pic>
          <p:nvPicPr>
            <p:cNvPr id="51" name="Picture 50" descr="doc1.png"/>
            <p:cNvPicPr>
              <a:picLocks noChangeAspect="1"/>
            </p:cNvPicPr>
            <p:nvPr/>
          </p:nvPicPr>
          <p:blipFill>
            <a:blip r:embed="rId15" cstate="print"/>
            <a:stretch>
              <a:fillRect/>
            </a:stretch>
          </p:blipFill>
          <p:spPr>
            <a:xfrm>
              <a:off x="1444683" y="3824774"/>
              <a:ext cx="493923" cy="474021"/>
            </a:xfrm>
            <a:prstGeom prst="rect">
              <a:avLst/>
            </a:prstGeom>
            <a:effectLst>
              <a:outerShdw blurRad="50800" dist="38100" dir="2700000" algn="tl" rotWithShape="0">
                <a:prstClr val="black">
                  <a:alpha val="40000"/>
                </a:prstClr>
              </a:outerShdw>
            </a:effectLst>
          </p:spPr>
        </p:pic>
      </p:grpSp>
      <p:sp>
        <p:nvSpPr>
          <p:cNvPr id="71" name="AutoShape 19"/>
          <p:cNvSpPr>
            <a:spLocks noChangeArrowheads="1"/>
          </p:cNvSpPr>
          <p:nvPr/>
        </p:nvSpPr>
        <p:spPr bwMode="auto">
          <a:xfrm>
            <a:off x="5014333" y="2202366"/>
            <a:ext cx="1313485" cy="1433170"/>
          </a:xfrm>
          <a:prstGeom prst="roundRect">
            <a:avLst>
              <a:gd name="adj" fmla="val 7739"/>
            </a:avLst>
          </a:prstGeom>
          <a:noFill/>
          <a:ln w="57150" cap="flat" cmpd="sng" algn="ctr">
            <a:solidFill>
              <a:schemeClr val="accent4"/>
            </a:solidFill>
            <a:prstDash val="solid"/>
            <a:round/>
            <a:headEnd type="none" w="med" len="med"/>
            <a:tailEnd type="none" w="med" len="med"/>
          </a:ln>
          <a:effectLst>
            <a:innerShdw blurRad="215900">
              <a:prstClr val="black">
                <a:alpha val="45000"/>
              </a:prstClr>
            </a:innerShdw>
          </a:effectLst>
        </p:spPr>
        <p:txBody>
          <a:bodyPr vert="horz" wrap="square" lIns="91440" tIns="18288" rIns="91440" bIns="45720" numCol="1" rtlCol="0" anchor="t" anchorCtr="0" compatLnSpc="1">
            <a:prstTxWarp prst="textNoShape">
              <a:avLst/>
            </a:prstTxWarp>
          </a:bodyPr>
          <a:lstStyle/>
          <a:p>
            <a:pPr algn="ctr"/>
            <a:endParaRPr lang="en-US" dirty="0"/>
          </a:p>
        </p:txBody>
      </p:sp>
      <p:sp>
        <p:nvSpPr>
          <p:cNvPr id="65" name="Rectangle 10"/>
          <p:cNvSpPr>
            <a:spLocks noChangeArrowheads="1"/>
          </p:cNvSpPr>
          <p:nvPr/>
        </p:nvSpPr>
        <p:spPr bwMode="auto">
          <a:xfrm>
            <a:off x="5498316" y="6324600"/>
            <a:ext cx="1130438" cy="338554"/>
          </a:xfrm>
          <a:prstGeom prst="rect">
            <a:avLst/>
          </a:prstGeom>
          <a:noFill/>
          <a:ln w="9525">
            <a:noFill/>
            <a:miter lim="800000"/>
            <a:headEnd/>
            <a:tailEnd/>
          </a:ln>
        </p:spPr>
        <p:txBody>
          <a:bodyPr wrap="none">
            <a:spAutoFit/>
          </a:bodyPr>
          <a:lstStyle/>
          <a:p>
            <a:r>
              <a:rPr lang="en-US" sz="1600" b="1" dirty="0">
                <a:solidFill>
                  <a:schemeClr val="tx2"/>
                </a:solidFill>
                <a:latin typeface="Arial" pitchFamily="34" charset="0"/>
                <a:cs typeface="Arial" pitchFamily="34" charset="0"/>
              </a:rPr>
              <a:t>Automate</a:t>
            </a:r>
          </a:p>
        </p:txBody>
      </p:sp>
      <p:pic>
        <p:nvPicPr>
          <p:cNvPr id="59" name="Picture 29" descr="L-Membrane_CMYK_Master_Smal"/>
          <p:cNvPicPr>
            <a:picLocks noChangeAspect="1" noChangeArrowheads="1"/>
          </p:cNvPicPr>
          <p:nvPr/>
        </p:nvPicPr>
        <p:blipFill>
          <a:blip r:embed="rId16" cstate="print"/>
          <a:srcRect/>
          <a:stretch>
            <a:fillRect/>
          </a:stretch>
        </p:blipFill>
        <p:spPr bwMode="auto">
          <a:xfrm>
            <a:off x="6970775" y="5791201"/>
            <a:ext cx="381000" cy="359833"/>
          </a:xfrm>
          <a:prstGeom prst="rect">
            <a:avLst/>
          </a:prstGeom>
          <a:noFill/>
          <a:ln w="9525">
            <a:noFill/>
            <a:miter lim="800000"/>
            <a:headEnd/>
            <a:tailEnd/>
          </a:ln>
          <a:effectLst>
            <a:outerShdw blurRad="63500" sx="102000" sy="102000" algn="ctr" rotWithShape="0">
              <a:prstClr val="black">
                <a:alpha val="40000"/>
              </a:prstClr>
            </a:outerShdw>
          </a:effectLst>
        </p:spPr>
      </p:pic>
      <p:sp>
        <p:nvSpPr>
          <p:cNvPr id="63" name="Rounded Rectangle 62"/>
          <p:cNvSpPr/>
          <p:nvPr/>
        </p:nvSpPr>
        <p:spPr bwMode="auto">
          <a:xfrm>
            <a:off x="8496300" y="2010936"/>
            <a:ext cx="1600200" cy="1371600"/>
          </a:xfrm>
          <a:prstGeom prst="roundRect">
            <a:avLst>
              <a:gd name="adj" fmla="val 9127"/>
            </a:avLst>
          </a:prstGeom>
          <a:noFill/>
          <a:ln w="57150" cap="flat" cmpd="sng" algn="ctr">
            <a:solidFill>
              <a:schemeClr val="accent4"/>
            </a:solidFill>
            <a:prstDash val="solid"/>
            <a:round/>
            <a:headEnd type="none" w="med" len="med"/>
            <a:tailEnd type="none" w="med" len="med"/>
          </a:ln>
          <a:effectLst>
            <a:innerShdw blurRad="215900">
              <a:prstClr val="black">
                <a:alpha val="45000"/>
              </a:prstClr>
            </a:innerShdw>
          </a:effectLst>
        </p:spPr>
        <p:txBody>
          <a:bodyPr vert="horz" wrap="square" lIns="91440" tIns="18288" rIns="91440" bIns="45720" numCol="1" rtlCol="0" anchor="t" anchorCtr="0" compatLnSpc="1">
            <a:prstTxWarp prst="textNoShape">
              <a:avLst/>
            </a:prstTxWarp>
          </a:bodyPr>
          <a:lstStyle/>
          <a:p>
            <a:pPr algn="ctr"/>
            <a:endParaRPr lang="en-US" dirty="0"/>
          </a:p>
        </p:txBody>
      </p:sp>
      <p:grpSp>
        <p:nvGrpSpPr>
          <p:cNvPr id="10" name="Group 55"/>
          <p:cNvGrpSpPr/>
          <p:nvPr/>
        </p:nvGrpSpPr>
        <p:grpSpPr>
          <a:xfrm>
            <a:off x="5866715" y="3292394"/>
            <a:ext cx="1331975" cy="1447800"/>
            <a:chOff x="4353202" y="3292394"/>
            <a:chExt cx="1331975" cy="1447800"/>
          </a:xfrm>
        </p:grpSpPr>
        <p:sp>
          <p:nvSpPr>
            <p:cNvPr id="209" name="AutoShape 19"/>
            <p:cNvSpPr>
              <a:spLocks noChangeArrowheads="1"/>
            </p:cNvSpPr>
            <p:nvPr/>
          </p:nvSpPr>
          <p:spPr bwMode="gray">
            <a:xfrm>
              <a:off x="4353202" y="3292394"/>
              <a:ext cx="1331975" cy="1447800"/>
            </a:xfrm>
            <a:prstGeom prst="roundRect">
              <a:avLst>
                <a:gd name="adj" fmla="val 7739"/>
              </a:avLst>
            </a:prstGeom>
            <a:gradFill>
              <a:gsLst>
                <a:gs pos="7000">
                  <a:schemeClr val="tx2"/>
                </a:gs>
                <a:gs pos="100000">
                  <a:srgbClr val="A5BECF"/>
                </a:gs>
              </a:gsLst>
              <a:lin ang="5400000" scaled="0"/>
            </a:gradFill>
            <a:ln w="12700" cap="flat" cmpd="sng" algn="ctr">
              <a:solidFill>
                <a:schemeClr val="bg1">
                  <a:lumMod val="75000"/>
                </a:schemeClr>
              </a:solidFill>
              <a:prstDash val="solid"/>
              <a:round/>
              <a:headEnd type="none" w="med" len="med"/>
              <a:tailEnd type="none" w="med" len="med"/>
            </a:ln>
            <a:effectLst>
              <a:outerShdw blurRad="63500" dist="50800" dir="2700000" sx="101000" sy="101000" algn="tl" rotWithShape="0">
                <a:prstClr val="black">
                  <a:alpha val="32000"/>
                </a:prstClr>
              </a:outerShdw>
            </a:effectLst>
          </p:spPr>
          <p:txBody>
            <a:bodyPr vert="horz" wrap="square" lIns="91440" tIns="18288" rIns="91440" bIns="45720" numCol="1" rtlCol="0" anchor="t" anchorCtr="0" compatLnSpc="1">
              <a:prstTxWarp prst="textNoShape">
                <a:avLst/>
              </a:prstTxWarp>
            </a:bodyPr>
            <a:lstStyle/>
            <a:p>
              <a:pPr algn="ctr"/>
              <a:endParaRPr lang="en-US" dirty="0"/>
            </a:p>
          </p:txBody>
        </p:sp>
        <p:sp>
          <p:nvSpPr>
            <p:cNvPr id="210" name="Rounded Rectangle 209"/>
            <p:cNvSpPr/>
            <p:nvPr/>
          </p:nvSpPr>
          <p:spPr bwMode="white">
            <a:xfrm>
              <a:off x="4354172" y="3333600"/>
              <a:ext cx="1330034" cy="479507"/>
            </a:xfrm>
            <a:prstGeom prst="roundRect">
              <a:avLst>
                <a:gd name="adj" fmla="val 50000"/>
              </a:avLst>
            </a:prstGeom>
            <a:noFill/>
            <a:ln w="19050" algn="ctr">
              <a:noFill/>
              <a:round/>
              <a:headEnd/>
              <a:tailEnd/>
            </a:ln>
          </p:spPr>
          <p:txBody>
            <a:bodyPr lIns="9144" tIns="0" rIns="9144" bIns="9144" anchor="t"/>
            <a:lstStyle/>
            <a:p>
              <a:pPr algn="ctr"/>
              <a:r>
                <a:rPr lang="en-US" sz="1200" b="1" dirty="0">
                  <a:solidFill>
                    <a:schemeClr val="bg1"/>
                  </a:solidFill>
                  <a:latin typeface="Arial" pitchFamily="34" charset="0"/>
                  <a:cs typeface="Arial" pitchFamily="34" charset="0"/>
                </a:rPr>
                <a:t>Algorithm </a:t>
              </a:r>
              <a:br>
                <a:rPr lang="en-US" sz="1200" b="1" dirty="0">
                  <a:solidFill>
                    <a:schemeClr val="bg1"/>
                  </a:solidFill>
                  <a:latin typeface="Arial" pitchFamily="34" charset="0"/>
                  <a:cs typeface="Arial" pitchFamily="34" charset="0"/>
                </a:rPr>
              </a:br>
              <a:r>
                <a:rPr lang="en-US" sz="1200" b="1" dirty="0">
                  <a:solidFill>
                    <a:schemeClr val="bg1"/>
                  </a:solidFill>
                  <a:latin typeface="Arial" pitchFamily="34" charset="0"/>
                  <a:cs typeface="Arial" pitchFamily="34" charset="0"/>
                </a:rPr>
                <a:t>Development</a:t>
              </a:r>
            </a:p>
          </p:txBody>
        </p:sp>
        <p:pic>
          <p:nvPicPr>
            <p:cNvPr id="211" name="Picture 210" descr="graph3.png"/>
            <p:cNvPicPr>
              <a:picLocks noChangeAspect="1"/>
            </p:cNvPicPr>
            <p:nvPr/>
          </p:nvPicPr>
          <p:blipFill>
            <a:blip r:embed="rId17" cstate="print"/>
            <a:stretch>
              <a:fillRect/>
            </a:stretch>
          </p:blipFill>
          <p:spPr>
            <a:xfrm>
              <a:off x="4509438" y="3900073"/>
              <a:ext cx="1019503" cy="665424"/>
            </a:xfrm>
            <a:prstGeom prst="rect">
              <a:avLst/>
            </a:prstGeom>
            <a:effectLst>
              <a:outerShdw blurRad="63500" dist="63500" dir="2700000" sx="95000" sy="95000" algn="tl" rotWithShape="0">
                <a:prstClr val="black">
                  <a:alpha val="40000"/>
                </a:prstClr>
              </a:outerShdw>
            </a:effectLst>
          </p:spPr>
        </p:pic>
      </p:grpSp>
      <p:sp>
        <p:nvSpPr>
          <p:cNvPr id="66" name="Rounded Rectangle 65"/>
          <p:cNvSpPr/>
          <p:nvPr/>
        </p:nvSpPr>
        <p:spPr bwMode="auto">
          <a:xfrm>
            <a:off x="2086429" y="2012520"/>
            <a:ext cx="1600200" cy="1371600"/>
          </a:xfrm>
          <a:prstGeom prst="roundRect">
            <a:avLst>
              <a:gd name="adj" fmla="val 9127"/>
            </a:avLst>
          </a:prstGeom>
          <a:noFill/>
          <a:ln w="57150" cap="flat" cmpd="sng" algn="ctr">
            <a:solidFill>
              <a:schemeClr val="accent4"/>
            </a:solidFill>
            <a:prstDash val="solid"/>
            <a:round/>
            <a:headEnd type="none" w="med" len="med"/>
            <a:tailEnd type="none" w="med" len="med"/>
          </a:ln>
          <a:effectLst>
            <a:innerShdw blurRad="215900">
              <a:prstClr val="black">
                <a:alpha val="45000"/>
              </a:prstClr>
            </a:innerShdw>
          </a:effectLst>
        </p:spPr>
        <p:txBody>
          <a:bodyPr vert="horz" wrap="square" lIns="91440" tIns="18288" rIns="91440" bIns="45720" numCol="1" rtlCol="0" anchor="t" anchorCtr="0" compatLnSpc="1">
            <a:prstTxWarp prst="textNoShape">
              <a:avLst/>
            </a:prstTxWarp>
          </a:bodyPr>
          <a:lstStyle/>
          <a:p>
            <a:pPr algn="ctr"/>
            <a:endParaRPr lang="en-US" dirty="0"/>
          </a:p>
        </p:txBody>
      </p:sp>
      <p:grpSp>
        <p:nvGrpSpPr>
          <p:cNvPr id="11" name="Group 56"/>
          <p:cNvGrpSpPr/>
          <p:nvPr/>
        </p:nvGrpSpPr>
        <p:grpSpPr>
          <a:xfrm>
            <a:off x="5289229" y="4481224"/>
            <a:ext cx="1331975" cy="1447800"/>
            <a:chOff x="3775716" y="4481224"/>
            <a:chExt cx="1331975" cy="1447800"/>
          </a:xfrm>
        </p:grpSpPr>
        <p:sp>
          <p:nvSpPr>
            <p:cNvPr id="217" name="AutoShape 19"/>
            <p:cNvSpPr>
              <a:spLocks noChangeArrowheads="1"/>
            </p:cNvSpPr>
            <p:nvPr/>
          </p:nvSpPr>
          <p:spPr bwMode="gray">
            <a:xfrm>
              <a:off x="3775716" y="4481224"/>
              <a:ext cx="1331975" cy="1447800"/>
            </a:xfrm>
            <a:prstGeom prst="roundRect">
              <a:avLst>
                <a:gd name="adj" fmla="val 7739"/>
              </a:avLst>
            </a:prstGeom>
            <a:gradFill>
              <a:gsLst>
                <a:gs pos="7000">
                  <a:schemeClr val="tx2"/>
                </a:gs>
                <a:gs pos="100000">
                  <a:srgbClr val="A5BECF"/>
                </a:gs>
              </a:gsLst>
              <a:lin ang="5400000" scaled="0"/>
            </a:gradFill>
            <a:ln w="12700" cap="flat" cmpd="sng" algn="ctr">
              <a:solidFill>
                <a:schemeClr val="bg1">
                  <a:lumMod val="75000"/>
                </a:schemeClr>
              </a:solidFill>
              <a:prstDash val="solid"/>
              <a:round/>
              <a:headEnd type="none" w="med" len="med"/>
              <a:tailEnd type="none" w="med" len="med"/>
            </a:ln>
            <a:effectLst>
              <a:outerShdw blurRad="63500" dist="50800" dir="2700000" sx="101000" sy="101000" algn="tl" rotWithShape="0">
                <a:prstClr val="black">
                  <a:alpha val="32000"/>
                </a:prstClr>
              </a:outerShdw>
            </a:effectLst>
          </p:spPr>
          <p:txBody>
            <a:bodyPr vert="horz" wrap="square" lIns="91440" tIns="18288" rIns="91440" bIns="45720" numCol="1" rtlCol="0" anchor="t" anchorCtr="0" compatLnSpc="1">
              <a:prstTxWarp prst="textNoShape">
                <a:avLst/>
              </a:prstTxWarp>
            </a:bodyPr>
            <a:lstStyle/>
            <a:p>
              <a:pPr algn="ctr"/>
              <a:endParaRPr lang="en-US" dirty="0"/>
            </a:p>
          </p:txBody>
        </p:sp>
        <p:sp>
          <p:nvSpPr>
            <p:cNvPr id="218" name="Rounded Rectangle 217"/>
            <p:cNvSpPr/>
            <p:nvPr/>
          </p:nvSpPr>
          <p:spPr bwMode="white">
            <a:xfrm>
              <a:off x="3832103" y="4534350"/>
              <a:ext cx="1219200" cy="454874"/>
            </a:xfrm>
            <a:prstGeom prst="roundRect">
              <a:avLst>
                <a:gd name="adj" fmla="val 50000"/>
              </a:avLst>
            </a:prstGeom>
            <a:noFill/>
            <a:ln w="19050" algn="ctr">
              <a:noFill/>
              <a:round/>
              <a:headEnd/>
              <a:tailEnd/>
            </a:ln>
          </p:spPr>
          <p:txBody>
            <a:bodyPr lIns="9144" tIns="0" rIns="9144" bIns="9144" anchor="t"/>
            <a:lstStyle/>
            <a:p>
              <a:pPr algn="ctr"/>
              <a:r>
                <a:rPr lang="en-US" sz="1200" b="1" dirty="0">
                  <a:solidFill>
                    <a:schemeClr val="bg1"/>
                  </a:solidFill>
                  <a:latin typeface="Arial" pitchFamily="34" charset="0"/>
                  <a:cs typeface="Arial" pitchFamily="34" charset="0"/>
                </a:rPr>
                <a:t>Application </a:t>
              </a:r>
              <a:br>
                <a:rPr lang="en-US" sz="1200" b="1" dirty="0">
                  <a:solidFill>
                    <a:schemeClr val="bg1"/>
                  </a:solidFill>
                  <a:latin typeface="Arial" pitchFamily="34" charset="0"/>
                  <a:cs typeface="Arial" pitchFamily="34" charset="0"/>
                </a:rPr>
              </a:br>
              <a:r>
                <a:rPr lang="en-US" sz="1200" b="1" dirty="0">
                  <a:solidFill>
                    <a:schemeClr val="bg1"/>
                  </a:solidFill>
                  <a:latin typeface="Arial" pitchFamily="34" charset="0"/>
                  <a:cs typeface="Arial" pitchFamily="34" charset="0"/>
                </a:rPr>
                <a:t>Development</a:t>
              </a:r>
            </a:p>
          </p:txBody>
        </p:sp>
        <p:pic>
          <p:nvPicPr>
            <p:cNvPr id="219" name="Picture 218" descr="graph3.png"/>
            <p:cNvPicPr>
              <a:picLocks noChangeAspect="1"/>
            </p:cNvPicPr>
            <p:nvPr/>
          </p:nvPicPr>
          <p:blipFill>
            <a:blip r:embed="rId18" cstate="print"/>
            <a:stretch>
              <a:fillRect/>
            </a:stretch>
          </p:blipFill>
          <p:spPr>
            <a:xfrm>
              <a:off x="3929360" y="5090409"/>
              <a:ext cx="1024687" cy="672774"/>
            </a:xfrm>
            <a:prstGeom prst="rect">
              <a:avLst/>
            </a:prstGeom>
            <a:effectLst>
              <a:outerShdw blurRad="63500" dist="63500" dir="2700000" sx="95000" sy="95000" algn="tl" rotWithShape="0">
                <a:prstClr val="black">
                  <a:alpha val="40000"/>
                </a:prstClr>
              </a:outerShdw>
            </a:effectLst>
          </p:spPr>
        </p:pic>
      </p:grpSp>
      <p:sp>
        <p:nvSpPr>
          <p:cNvPr id="12" name="Rounded Rectangle 11"/>
          <p:cNvSpPr/>
          <p:nvPr/>
        </p:nvSpPr>
        <p:spPr>
          <a:xfrm>
            <a:off x="8338738" y="410977"/>
            <a:ext cx="2957482" cy="790795"/>
          </a:xfrm>
          <a:prstGeom prst="roundRect">
            <a:avLst>
              <a:gd name="adj" fmla="val 9884"/>
            </a:avLst>
          </a:prstGeom>
          <a:solidFill>
            <a:schemeClr val="accent1">
              <a:lumMod val="40000"/>
              <a:lumOff val="6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8275" indent="-168275"/>
            <a:r>
              <a:rPr lang="en-US" sz="1050" b="1" dirty="0">
                <a:solidFill>
                  <a:srgbClr val="125687"/>
                </a:solidFill>
                <a:latin typeface="Arial" charset="0"/>
                <a:ea typeface="Arial Unicode MS" pitchFamily="34" charset="-128"/>
                <a:cs typeface="Arial Unicode MS" pitchFamily="34" charset="-128"/>
              </a:rPr>
              <a:t>Products Used</a:t>
            </a:r>
          </a:p>
          <a:p>
            <a:pPr marL="168275" indent="-168275">
              <a:buFont typeface="Wingdings" pitchFamily="2" charset="2"/>
              <a:buChar char="§"/>
            </a:pPr>
            <a:r>
              <a:rPr lang="en-US" sz="1000" b="1" dirty="0">
                <a:solidFill>
                  <a:srgbClr val="125687"/>
                </a:solidFill>
                <a:latin typeface="Arial" charset="0"/>
                <a:ea typeface="Arial Unicode MS" pitchFamily="34" charset="-128"/>
                <a:cs typeface="Arial Unicode MS" pitchFamily="34" charset="-128"/>
              </a:rPr>
              <a:t>MATLAB</a:t>
            </a:r>
          </a:p>
          <a:p>
            <a:pPr marL="168275" indent="-168275">
              <a:buFont typeface="Wingdings" pitchFamily="2" charset="2"/>
              <a:buChar char="§"/>
            </a:pPr>
            <a:r>
              <a:rPr lang="en-US" sz="1000" b="1" dirty="0">
                <a:solidFill>
                  <a:srgbClr val="125687"/>
                </a:solidFill>
                <a:latin typeface="Arial" charset="0"/>
                <a:ea typeface="Arial Unicode MS" pitchFamily="34" charset="-128"/>
                <a:cs typeface="Arial Unicode MS" pitchFamily="34" charset="-128"/>
              </a:rPr>
              <a:t>Statistics and Machine Learning Toolbox</a:t>
            </a:r>
          </a:p>
          <a:p>
            <a:pPr marL="168275" indent="-168275">
              <a:buFont typeface="Wingdings" pitchFamily="2" charset="2"/>
              <a:buChar char="§"/>
            </a:pPr>
            <a:r>
              <a:rPr lang="en-US" sz="1000" b="1" dirty="0">
                <a:solidFill>
                  <a:srgbClr val="125687"/>
                </a:solidFill>
                <a:latin typeface="Arial" charset="0"/>
                <a:ea typeface="Arial Unicode MS" pitchFamily="34" charset="-128"/>
                <a:cs typeface="Arial Unicode MS" pitchFamily="34" charset="-128"/>
              </a:rPr>
              <a:t>Curve Fitting Toolbox</a:t>
            </a:r>
          </a:p>
          <a:p>
            <a:pPr marL="168275" indent="-168275">
              <a:buFont typeface="Wingdings" pitchFamily="2" charset="2"/>
              <a:buChar char="§"/>
            </a:pPr>
            <a:r>
              <a:rPr lang="en-US" sz="1000" b="1" dirty="0">
                <a:solidFill>
                  <a:srgbClr val="125687"/>
                </a:solidFill>
                <a:latin typeface="Arial" charset="0"/>
                <a:ea typeface="Arial Unicode MS" pitchFamily="34" charset="-128"/>
                <a:cs typeface="Arial Unicode MS" pitchFamily="34" charset="-128"/>
              </a:rPr>
              <a:t>MATLAB Compiler</a:t>
            </a:r>
          </a:p>
        </p:txBody>
      </p:sp>
      <p:sp>
        <p:nvSpPr>
          <p:cNvPr id="67" name="Rounded Rectangle 66"/>
          <p:cNvSpPr/>
          <p:nvPr/>
        </p:nvSpPr>
        <p:spPr bwMode="auto">
          <a:xfrm>
            <a:off x="8496300" y="4724400"/>
            <a:ext cx="1600200" cy="1371600"/>
          </a:xfrm>
          <a:prstGeom prst="roundRect">
            <a:avLst>
              <a:gd name="adj" fmla="val 9127"/>
            </a:avLst>
          </a:prstGeom>
          <a:noFill/>
          <a:ln w="57150" cap="flat" cmpd="sng" algn="ctr">
            <a:solidFill>
              <a:schemeClr val="accent4"/>
            </a:solidFill>
            <a:prstDash val="solid"/>
            <a:round/>
            <a:headEnd type="none" w="med" len="med"/>
            <a:tailEnd type="none" w="med" len="med"/>
          </a:ln>
          <a:effectLst>
            <a:innerShdw blurRad="215900">
              <a:prstClr val="black">
                <a:alpha val="45000"/>
              </a:prstClr>
            </a:innerShdw>
          </a:effectLst>
        </p:spPr>
        <p:txBody>
          <a:bodyPr vert="horz" wrap="square" lIns="91440" tIns="18288" rIns="91440" bIns="45720" numCol="1" rtlCol="0" anchor="t" anchorCtr="0" compatLnSpc="1">
            <a:prstTxWarp prst="textNoShape">
              <a:avLst/>
            </a:prstTxWarp>
          </a:bodyPr>
          <a:lstStyle/>
          <a:p>
            <a:pPr algn="ctr"/>
            <a:endParaRPr lang="en-US" dirty="0"/>
          </a:p>
        </p:txBody>
      </p:sp>
      <p:sp>
        <p:nvSpPr>
          <p:cNvPr id="68" name="AutoShape 19"/>
          <p:cNvSpPr>
            <a:spLocks noChangeArrowheads="1"/>
          </p:cNvSpPr>
          <p:nvPr/>
        </p:nvSpPr>
        <p:spPr bwMode="auto">
          <a:xfrm>
            <a:off x="5315915" y="4495800"/>
            <a:ext cx="1313485" cy="1433170"/>
          </a:xfrm>
          <a:prstGeom prst="roundRect">
            <a:avLst>
              <a:gd name="adj" fmla="val 7739"/>
            </a:avLst>
          </a:prstGeom>
          <a:noFill/>
          <a:ln w="57150" cap="flat" cmpd="sng" algn="ctr">
            <a:solidFill>
              <a:schemeClr val="accent4"/>
            </a:solidFill>
            <a:prstDash val="solid"/>
            <a:round/>
            <a:headEnd type="none" w="med" len="med"/>
            <a:tailEnd type="none" w="med" len="med"/>
          </a:ln>
          <a:effectLst>
            <a:innerShdw blurRad="215900">
              <a:prstClr val="black">
                <a:alpha val="45000"/>
              </a:prstClr>
            </a:innerShdw>
          </a:effectLst>
        </p:spPr>
        <p:txBody>
          <a:bodyPr vert="horz" wrap="square" lIns="91440" tIns="18288" rIns="91440" bIns="45720" numCol="1" rtlCol="0" anchor="t" anchorCtr="0" compatLnSpc="1">
            <a:prstTxWarp prst="textNoShape">
              <a:avLst/>
            </a:prstTxWarp>
          </a:bodyPr>
          <a:lstStyle/>
          <a:p>
            <a:pPr algn="ctr"/>
            <a:endParaRPr lang="en-US" dirty="0"/>
          </a:p>
        </p:txBody>
      </p:sp>
      <p:sp>
        <p:nvSpPr>
          <p:cNvPr id="64" name="Circular Arrow 63"/>
          <p:cNvSpPr/>
          <p:nvPr/>
        </p:nvSpPr>
        <p:spPr bwMode="auto">
          <a:xfrm>
            <a:off x="3803956" y="1891190"/>
            <a:ext cx="4578045" cy="4509610"/>
          </a:xfrm>
          <a:prstGeom prst="circularArrow">
            <a:avLst>
              <a:gd name="adj1" fmla="val 1144"/>
              <a:gd name="adj2" fmla="val 237085"/>
              <a:gd name="adj3" fmla="val 20655697"/>
              <a:gd name="adj4" fmla="val 581869"/>
              <a:gd name="adj5" fmla="val 1993"/>
            </a:avLst>
          </a:prstGeom>
          <a:solidFill>
            <a:srgbClr val="125687">
              <a:alpha val="29020"/>
            </a:srgbClr>
          </a:solidFill>
          <a:ln w="12700" cap="flat" cmpd="sng" algn="ctr">
            <a:noFill/>
            <a:prstDash val="solid"/>
            <a:round/>
            <a:headEnd type="none" w="med" len="med"/>
            <a:tailEnd type="none" w="med" len="med"/>
          </a:ln>
          <a:effectLst>
            <a:innerShdw blurRad="215900">
              <a:prstClr val="black">
                <a:alpha val="45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Tree>
    <p:extLst>
      <p:ext uri="{BB962C8B-B14F-4D97-AF65-F5344CB8AC3E}">
        <p14:creationId xmlns:p14="http://schemas.microsoft.com/office/powerpoint/2010/main" val="31784849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fade">
                                      <p:cBhvr>
                                        <p:cTn id="12" dur="500"/>
                                        <p:tgtEl>
                                          <p:spTgt spid="7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fade">
                                      <p:cBhvr>
                                        <p:cTn id="15" dur="500"/>
                                        <p:tgtEl>
                                          <p:spTgt spid="6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7"/>
                                        </p:tgtEl>
                                        <p:attrNameLst>
                                          <p:attrName>style.visibility</p:attrName>
                                        </p:attrNameLst>
                                      </p:cBhvr>
                                      <p:to>
                                        <p:strVal val="visible"/>
                                      </p:to>
                                    </p:set>
                                    <p:animEffect transition="in" filter="fade">
                                      <p:cBhvr>
                                        <p:cTn id="20" dur="500"/>
                                        <p:tgtEl>
                                          <p:spTgt spid="6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fade">
                                      <p:cBhvr>
                                        <p:cTn id="23"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63" grpId="0" animBg="1"/>
      <p:bldP spid="66" grpId="0" animBg="1"/>
      <p:bldP spid="67" grpId="0" animBg="1"/>
      <p:bldP spid="6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72FF3-9213-6CB5-2C45-66E078AE021F}"/>
              </a:ext>
            </a:extLst>
          </p:cNvPr>
          <p:cNvSpPr>
            <a:spLocks noGrp="1"/>
          </p:cNvSpPr>
          <p:nvPr>
            <p:ph type="title"/>
          </p:nvPr>
        </p:nvSpPr>
        <p:spPr/>
        <p:txBody>
          <a:bodyPr anchor="ctr"/>
          <a:lstStyle/>
          <a:p>
            <a:pPr algn="ctr"/>
            <a:r>
              <a:rPr lang="en-US" dirty="0"/>
              <a:t>Demo Files</a:t>
            </a:r>
          </a:p>
        </p:txBody>
      </p:sp>
      <p:pic>
        <p:nvPicPr>
          <p:cNvPr id="5" name="Content Placeholder 4" descr="Qr code&#10;&#10;Description automatically generated">
            <a:extLst>
              <a:ext uri="{FF2B5EF4-FFF2-40B4-BE49-F238E27FC236}">
                <a16:creationId xmlns:a16="http://schemas.microsoft.com/office/drawing/2014/main" id="{05208960-B64A-9781-0837-6369757A0D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70302" y="1104900"/>
            <a:ext cx="4648200" cy="4648200"/>
          </a:xfrm>
        </p:spPr>
      </p:pic>
      <p:sp>
        <p:nvSpPr>
          <p:cNvPr id="6" name="Title 1">
            <a:extLst>
              <a:ext uri="{FF2B5EF4-FFF2-40B4-BE49-F238E27FC236}">
                <a16:creationId xmlns:a16="http://schemas.microsoft.com/office/drawing/2014/main" id="{8CECDC6D-E5CA-40D0-BC90-33E0E97C2BE8}"/>
              </a:ext>
            </a:extLst>
          </p:cNvPr>
          <p:cNvSpPr txBox="1">
            <a:spLocks/>
          </p:cNvSpPr>
          <p:nvPr/>
        </p:nvSpPr>
        <p:spPr>
          <a:xfrm>
            <a:off x="711200" y="5814391"/>
            <a:ext cx="10769600" cy="990600"/>
          </a:xfrm>
          <a:prstGeom prst="rect">
            <a:avLst/>
          </a:prstGeom>
        </p:spPr>
        <p:txBody>
          <a:bodyPr vert="horz" lIns="91440" tIns="45720" rIns="91440" bIns="45720" rtlCol="0" anchor="ctr" anchorCtr="0">
            <a:noAutofit/>
          </a:bodyPr>
          <a:lstStyle>
            <a:lvl1pPr algn="l" defTabSz="916680" rtl="0" eaLnBrk="1" latinLnBrk="0" hangingPunct="1">
              <a:spcBef>
                <a:spcPct val="0"/>
              </a:spcBef>
              <a:buNone/>
              <a:defRPr sz="2800" b="0" kern="1200" baseline="0">
                <a:solidFill>
                  <a:schemeClr val="tx2"/>
                </a:solidFill>
                <a:latin typeface="Arial" pitchFamily="34" charset="0"/>
                <a:ea typeface="+mj-ea"/>
                <a:cs typeface="Arial" pitchFamily="34" charset="0"/>
              </a:defRPr>
            </a:lvl1pPr>
          </a:lstStyle>
          <a:p>
            <a:pPr algn="ctr"/>
            <a:r>
              <a:rPr lang="en-US" dirty="0"/>
              <a:t>Email: </a:t>
            </a:r>
            <a:r>
              <a:rPr lang="en-US" dirty="0" err="1"/>
              <a:t>tcd.matlab@gmail.com</a:t>
            </a:r>
            <a:endParaRPr lang="en-US" dirty="0"/>
          </a:p>
        </p:txBody>
      </p:sp>
    </p:spTree>
    <p:extLst>
      <p:ext uri="{BB962C8B-B14F-4D97-AF65-F5344CB8AC3E}">
        <p14:creationId xmlns:p14="http://schemas.microsoft.com/office/powerpoint/2010/main" val="1705957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4BA05-AB03-F4D1-6651-129F137302C4}"/>
              </a:ext>
            </a:extLst>
          </p:cNvPr>
          <p:cNvSpPr>
            <a:spLocks noGrp="1"/>
          </p:cNvSpPr>
          <p:nvPr>
            <p:ph type="title"/>
          </p:nvPr>
        </p:nvSpPr>
        <p:spPr>
          <a:xfrm>
            <a:off x="1162050" y="126848"/>
            <a:ext cx="9867900" cy="1752600"/>
          </a:xfrm>
        </p:spPr>
        <p:txBody>
          <a:bodyPr anchor="ctr"/>
          <a:lstStyle/>
          <a:p>
            <a:pPr algn="ctr"/>
            <a:r>
              <a:rPr lang="en-US" sz="4200" dirty="0"/>
              <a:t>Prachi Singhroha</a:t>
            </a:r>
            <a:br>
              <a:rPr lang="en-US" sz="4400" dirty="0"/>
            </a:br>
            <a:r>
              <a:rPr lang="en-US" sz="3600" dirty="0"/>
              <a:t>Campus Ambassador for Trinity College Dublin</a:t>
            </a:r>
          </a:p>
        </p:txBody>
      </p:sp>
      <p:grpSp>
        <p:nvGrpSpPr>
          <p:cNvPr id="3" name="Group 2">
            <a:extLst>
              <a:ext uri="{FF2B5EF4-FFF2-40B4-BE49-F238E27FC236}">
                <a16:creationId xmlns:a16="http://schemas.microsoft.com/office/drawing/2014/main" id="{2F891212-A01E-8F01-A7F9-F118AF3B2969}"/>
              </a:ext>
            </a:extLst>
          </p:cNvPr>
          <p:cNvGrpSpPr/>
          <p:nvPr/>
        </p:nvGrpSpPr>
        <p:grpSpPr>
          <a:xfrm>
            <a:off x="1752600" y="1966210"/>
            <a:ext cx="9753600" cy="3903504"/>
            <a:chOff x="5470304" y="1701983"/>
            <a:chExt cx="6958662" cy="3021986"/>
          </a:xfrm>
        </p:grpSpPr>
        <p:sp>
          <p:nvSpPr>
            <p:cNvPr id="4" name="TextBox 3">
              <a:extLst>
                <a:ext uri="{FF2B5EF4-FFF2-40B4-BE49-F238E27FC236}">
                  <a16:creationId xmlns:a16="http://schemas.microsoft.com/office/drawing/2014/main" id="{A0424B74-83EC-BD50-3A85-B900CCB488A3}"/>
                </a:ext>
              </a:extLst>
            </p:cNvPr>
            <p:cNvSpPr txBox="1"/>
            <p:nvPr/>
          </p:nvSpPr>
          <p:spPr>
            <a:xfrm>
              <a:off x="5470304" y="1701983"/>
              <a:ext cx="6958662" cy="3021986"/>
            </a:xfrm>
            <a:prstGeom prst="rect">
              <a:avLst/>
            </a:prstGeom>
            <a:noFill/>
          </p:spPr>
          <p:txBody>
            <a:bodyPr wrap="square" rtlCol="0">
              <a:spAutoFit/>
            </a:bodyPr>
            <a:lstStyle/>
            <a:p>
              <a:pPr marL="914400" lvl="1">
                <a:lnSpc>
                  <a:spcPct val="150000"/>
                </a:lnSpc>
              </a:pPr>
              <a:r>
                <a:rPr lang="en-IN" sz="2800" dirty="0">
                  <a:solidFill>
                    <a:srgbClr val="002060"/>
                  </a:solidFill>
                  <a:latin typeface="Product Sans" panose="020B0403030502040203" pitchFamily="34" charset="0"/>
                </a:rPr>
                <a:t>India</a:t>
              </a:r>
            </a:p>
            <a:p>
              <a:pPr marL="914400" lvl="1">
                <a:lnSpc>
                  <a:spcPct val="150000"/>
                </a:lnSpc>
              </a:pPr>
              <a:endParaRPr lang="en-IN" sz="2800" dirty="0">
                <a:solidFill>
                  <a:srgbClr val="002060"/>
                </a:solidFill>
                <a:latin typeface="Product Sans" panose="020B0403030502040203" pitchFamily="34" charset="0"/>
              </a:endParaRPr>
            </a:p>
            <a:p>
              <a:pPr marL="914400" lvl="1">
                <a:lnSpc>
                  <a:spcPct val="150000"/>
                </a:lnSpc>
              </a:pPr>
              <a:r>
                <a:rPr lang="en-IN" sz="2800" dirty="0">
                  <a:solidFill>
                    <a:srgbClr val="002060"/>
                  </a:solidFill>
                  <a:latin typeface="Product Sans" panose="020B0403030502040203" pitchFamily="34" charset="0"/>
                </a:rPr>
                <a:t>Final year Computer engineering </a:t>
              </a:r>
            </a:p>
            <a:p>
              <a:pPr marL="914400" lvl="1">
                <a:lnSpc>
                  <a:spcPct val="150000"/>
                </a:lnSpc>
              </a:pPr>
              <a:endParaRPr lang="en-IN" sz="2800" dirty="0">
                <a:solidFill>
                  <a:srgbClr val="002060"/>
                </a:solidFill>
                <a:latin typeface="Product Sans" panose="020B0403030502040203" pitchFamily="34" charset="0"/>
              </a:endParaRPr>
            </a:p>
            <a:p>
              <a:pPr marL="914400" lvl="1">
                <a:lnSpc>
                  <a:spcPct val="150000"/>
                </a:lnSpc>
              </a:pPr>
              <a:r>
                <a:rPr lang="en-IN" sz="2800" dirty="0">
                  <a:solidFill>
                    <a:srgbClr val="002060"/>
                  </a:solidFill>
                  <a:latin typeface="Product Sans" panose="020B0403030502040203" pitchFamily="34" charset="0"/>
                </a:rPr>
                <a:t>Hosting seminars, workshops, competitions, giveaways and much more at Trinity College Dublin.</a:t>
              </a:r>
            </a:p>
          </p:txBody>
        </p:sp>
        <p:grpSp>
          <p:nvGrpSpPr>
            <p:cNvPr id="5" name="Group 4">
              <a:extLst>
                <a:ext uri="{FF2B5EF4-FFF2-40B4-BE49-F238E27FC236}">
                  <a16:creationId xmlns:a16="http://schemas.microsoft.com/office/drawing/2014/main" id="{DF646997-6768-55C6-8772-804F9941DD37}"/>
                </a:ext>
              </a:extLst>
            </p:cNvPr>
            <p:cNvGrpSpPr/>
            <p:nvPr/>
          </p:nvGrpSpPr>
          <p:grpSpPr>
            <a:xfrm>
              <a:off x="5536573" y="1781215"/>
              <a:ext cx="468000" cy="2446192"/>
              <a:chOff x="5482565" y="1810612"/>
              <a:chExt cx="468000" cy="2446192"/>
            </a:xfrm>
          </p:grpSpPr>
          <p:pic>
            <p:nvPicPr>
              <p:cNvPr id="9" name="Graphic 8" descr="Graduation cap">
                <a:extLst>
                  <a:ext uri="{FF2B5EF4-FFF2-40B4-BE49-F238E27FC236}">
                    <a16:creationId xmlns:a16="http://schemas.microsoft.com/office/drawing/2014/main" id="{CD3175FF-127C-78C7-B069-5A9B4573D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82565" y="2774374"/>
                <a:ext cx="467999" cy="468000"/>
              </a:xfrm>
              <a:prstGeom prst="rect">
                <a:avLst/>
              </a:prstGeom>
            </p:spPr>
          </p:pic>
          <p:pic>
            <p:nvPicPr>
              <p:cNvPr id="10" name="Graphic 9" descr="Handshake">
                <a:extLst>
                  <a:ext uri="{FF2B5EF4-FFF2-40B4-BE49-F238E27FC236}">
                    <a16:creationId xmlns:a16="http://schemas.microsoft.com/office/drawing/2014/main" id="{ED0AACAE-7D09-D272-C8D7-DC8527ADBE1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82565" y="3788804"/>
                <a:ext cx="468000" cy="468000"/>
              </a:xfrm>
              <a:prstGeom prst="rect">
                <a:avLst/>
              </a:prstGeom>
            </p:spPr>
          </p:pic>
          <p:pic>
            <p:nvPicPr>
              <p:cNvPr id="11" name="Graphic 10" descr="Marker">
                <a:extLst>
                  <a:ext uri="{FF2B5EF4-FFF2-40B4-BE49-F238E27FC236}">
                    <a16:creationId xmlns:a16="http://schemas.microsoft.com/office/drawing/2014/main" id="{851785D9-A2E4-5F72-7EDA-67C243B86C8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82565" y="1810612"/>
                <a:ext cx="468000" cy="468000"/>
              </a:xfrm>
              <a:prstGeom prst="rect">
                <a:avLst/>
              </a:prstGeom>
            </p:spPr>
          </p:pic>
        </p:grpSp>
      </p:grpSp>
    </p:spTree>
    <p:extLst>
      <p:ext uri="{BB962C8B-B14F-4D97-AF65-F5344CB8AC3E}">
        <p14:creationId xmlns:p14="http://schemas.microsoft.com/office/powerpoint/2010/main" val="30510999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4EC7D201-009E-48A7-92DF-508EE71167A3}"/>
              </a:ext>
            </a:extLst>
          </p:cNvPr>
          <p:cNvSpPr txBox="1">
            <a:spLocks noChangeArrowheads="1"/>
          </p:cNvSpPr>
          <p:nvPr/>
        </p:nvSpPr>
        <p:spPr>
          <a:xfrm>
            <a:off x="609602" y="1600200"/>
            <a:ext cx="4267198" cy="4648200"/>
          </a:xfrm>
          <a:prstGeom prst="rect">
            <a:avLst/>
          </a:prstGeom>
        </p:spPr>
        <p:txBody>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a:spcBef>
                <a:spcPts val="1200"/>
              </a:spcBef>
            </a:pPr>
            <a:r>
              <a:rPr lang="en-US" dirty="0"/>
              <a:t>2 hours of introductory material</a:t>
            </a:r>
          </a:p>
          <a:p>
            <a:pPr>
              <a:spcBef>
                <a:spcPts val="1200"/>
              </a:spcBef>
            </a:pPr>
            <a:r>
              <a:rPr lang="en-US" dirty="0"/>
              <a:t>Free access</a:t>
            </a:r>
          </a:p>
          <a:p>
            <a:pPr>
              <a:spcBef>
                <a:spcPts val="1200"/>
              </a:spcBef>
            </a:pPr>
            <a:r>
              <a:rPr lang="en-US" dirty="0"/>
              <a:t>Self paced, progress saved</a:t>
            </a:r>
          </a:p>
          <a:p>
            <a:pPr>
              <a:spcBef>
                <a:spcPts val="1200"/>
              </a:spcBef>
            </a:pPr>
            <a:r>
              <a:rPr lang="en-US" dirty="0"/>
              <a:t>Other onramps available</a:t>
            </a:r>
          </a:p>
          <a:p>
            <a:pPr lvl="1">
              <a:spcBef>
                <a:spcPts val="1200"/>
              </a:spcBef>
            </a:pPr>
            <a:r>
              <a:rPr lang="en-US" dirty="0"/>
              <a:t>Machine Learning </a:t>
            </a:r>
          </a:p>
          <a:p>
            <a:pPr lvl="1">
              <a:spcBef>
                <a:spcPts val="1200"/>
              </a:spcBef>
            </a:pPr>
            <a:r>
              <a:rPr lang="en-US"/>
              <a:t>Deep Learning</a:t>
            </a:r>
            <a:endParaRPr lang="en-US" dirty="0"/>
          </a:p>
          <a:p>
            <a:pPr lvl="1">
              <a:spcBef>
                <a:spcPts val="1200"/>
              </a:spcBef>
            </a:pPr>
            <a:r>
              <a:rPr lang="en-US" dirty="0"/>
              <a:t>Simulink</a:t>
            </a:r>
          </a:p>
          <a:p>
            <a:pPr lvl="1">
              <a:spcBef>
                <a:spcPts val="1200"/>
              </a:spcBef>
            </a:pPr>
            <a:r>
              <a:rPr lang="en-US" dirty="0"/>
              <a:t>Stateflow</a:t>
            </a:r>
          </a:p>
        </p:txBody>
      </p:sp>
      <p:sp>
        <p:nvSpPr>
          <p:cNvPr id="2" name="Title 1"/>
          <p:cNvSpPr>
            <a:spLocks noGrp="1"/>
          </p:cNvSpPr>
          <p:nvPr>
            <p:ph type="title"/>
          </p:nvPr>
        </p:nvSpPr>
        <p:spPr/>
        <p:txBody>
          <a:bodyPr/>
          <a:lstStyle/>
          <a:p>
            <a:r>
              <a:rPr lang="en-US" dirty="0"/>
              <a:t>Get Started Today: </a:t>
            </a:r>
            <a:r>
              <a:rPr lang="en-US" dirty="0">
                <a:hlinkClick r:id="rId3"/>
              </a:rPr>
              <a:t>MATLAB Onramp</a:t>
            </a:r>
            <a:endParaRPr lang="en-US" dirty="0"/>
          </a:p>
        </p:txBody>
      </p:sp>
      <p:sp>
        <p:nvSpPr>
          <p:cNvPr id="19" name="Rectangle 3"/>
          <p:cNvSpPr txBox="1">
            <a:spLocks noChangeArrowheads="1"/>
          </p:cNvSpPr>
          <p:nvPr/>
        </p:nvSpPr>
        <p:spPr>
          <a:xfrm>
            <a:off x="609602" y="3867458"/>
            <a:ext cx="10210798" cy="2380941"/>
          </a:xfrm>
          <a:prstGeom prst="rect">
            <a:avLst/>
          </a:prstGeom>
        </p:spPr>
        <p:txBody>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endParaRPr lang="en-US" dirty="0"/>
          </a:p>
        </p:txBody>
      </p:sp>
      <p:pic>
        <p:nvPicPr>
          <p:cNvPr id="7" name="Picture 6">
            <a:extLst>
              <a:ext uri="{FF2B5EF4-FFF2-40B4-BE49-F238E27FC236}">
                <a16:creationId xmlns:a16="http://schemas.microsoft.com/office/drawing/2014/main" id="{4229F9FD-B952-43C1-8F3B-0E0A2397C2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9693" y="1606202"/>
            <a:ext cx="7272389" cy="4491289"/>
          </a:xfrm>
          <a:prstGeom prst="rect">
            <a:avLst/>
          </a:prstGeom>
        </p:spPr>
      </p:pic>
    </p:spTree>
    <p:extLst>
      <p:ext uri="{BB962C8B-B14F-4D97-AF65-F5344CB8AC3E}">
        <p14:creationId xmlns:p14="http://schemas.microsoft.com/office/powerpoint/2010/main" val="3863257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 name="TextBox 75">
            <a:extLst>
              <a:ext uri="{FF2B5EF4-FFF2-40B4-BE49-F238E27FC236}">
                <a16:creationId xmlns:a16="http://schemas.microsoft.com/office/drawing/2014/main" id="{3602CF2C-FA8F-4110-9A13-A77CA7F46059}"/>
              </a:ext>
            </a:extLst>
          </p:cNvPr>
          <p:cNvSpPr txBox="1"/>
          <p:nvPr/>
        </p:nvSpPr>
        <p:spPr>
          <a:xfrm>
            <a:off x="6557633" y="2627486"/>
            <a:ext cx="1464374" cy="1223412"/>
          </a:xfrm>
          <a:prstGeom prst="rect">
            <a:avLst/>
          </a:prstGeom>
          <a:noFill/>
          <a:ln>
            <a:solidFill>
              <a:schemeClr val="bg1">
                <a:lumMod val="85000"/>
              </a:schemeClr>
            </a:solidFill>
          </a:ln>
        </p:spPr>
        <p:txBody>
          <a:bodyPr wrap="square" rtlCol="0" anchor="t">
            <a:spAutoFit/>
          </a:bodyPr>
          <a:lstStyle/>
          <a:p>
            <a:pPr algn="ctr"/>
            <a:endParaRPr lang="en-US" sz="1050">
              <a:latin typeface="Arial" pitchFamily="34" charset="0"/>
              <a:cs typeface="Arial" pitchFamily="34" charset="0"/>
            </a:endParaRPr>
          </a:p>
          <a:p>
            <a:pPr algn="ctr"/>
            <a:endParaRPr lang="en-US" sz="1050">
              <a:latin typeface="Arial" pitchFamily="34" charset="0"/>
              <a:cs typeface="Arial" pitchFamily="34" charset="0"/>
            </a:endParaRPr>
          </a:p>
          <a:p>
            <a:pPr algn="ctr"/>
            <a:endParaRPr lang="en-US" sz="1050">
              <a:latin typeface="Arial" pitchFamily="34" charset="0"/>
              <a:cs typeface="Arial" pitchFamily="34" charset="0"/>
            </a:endParaRPr>
          </a:p>
          <a:p>
            <a:pPr algn="ctr"/>
            <a:endParaRPr lang="en-US" sz="1050">
              <a:latin typeface="Arial" pitchFamily="34" charset="0"/>
              <a:cs typeface="Arial" pitchFamily="34" charset="0"/>
            </a:endParaRPr>
          </a:p>
          <a:p>
            <a:pPr algn="ctr"/>
            <a:r>
              <a:rPr lang="en-US" sz="1050">
                <a:solidFill>
                  <a:schemeClr val="accent4"/>
                </a:solidFill>
                <a:latin typeface="Arial"/>
                <a:cs typeface="Arial"/>
              </a:rPr>
              <a:t>Introduction to Symbolic Math with MATLAB</a:t>
            </a:r>
            <a:endParaRPr lang="en-US">
              <a:solidFill>
                <a:schemeClr val="accent4"/>
              </a:solidFill>
              <a:latin typeface="Arial"/>
              <a:cs typeface="Arial"/>
            </a:endParaRPr>
          </a:p>
        </p:txBody>
      </p:sp>
      <p:sp>
        <p:nvSpPr>
          <p:cNvPr id="73" name="TextBox 72">
            <a:extLst>
              <a:ext uri="{FF2B5EF4-FFF2-40B4-BE49-F238E27FC236}">
                <a16:creationId xmlns:a16="http://schemas.microsoft.com/office/drawing/2014/main" id="{FD2EBEB5-97C2-4840-8242-C0092AED6EC4}"/>
              </a:ext>
            </a:extLst>
          </p:cNvPr>
          <p:cNvSpPr txBox="1"/>
          <p:nvPr/>
        </p:nvSpPr>
        <p:spPr>
          <a:xfrm>
            <a:off x="5059228" y="2627486"/>
            <a:ext cx="1464374" cy="1223412"/>
          </a:xfrm>
          <a:prstGeom prst="rect">
            <a:avLst/>
          </a:prstGeom>
          <a:noFill/>
          <a:ln>
            <a:solidFill>
              <a:schemeClr val="bg1">
                <a:lumMod val="85000"/>
              </a:schemeClr>
            </a:solidFill>
          </a:ln>
        </p:spPr>
        <p:txBody>
          <a:bodyPr wrap="square" rtlCol="0">
            <a:spAutoFit/>
          </a:bodyPr>
          <a:lstStyle/>
          <a:p>
            <a:pPr algn="ctr"/>
            <a:endParaRPr lang="en-US" sz="1050">
              <a:latin typeface="Arial" pitchFamily="34" charset="0"/>
              <a:cs typeface="Arial" pitchFamily="34" charset="0"/>
            </a:endParaRPr>
          </a:p>
          <a:p>
            <a:pPr algn="ctr"/>
            <a:endParaRPr lang="en-US" sz="1050">
              <a:latin typeface="Arial" pitchFamily="34" charset="0"/>
              <a:cs typeface="Arial" pitchFamily="34" charset="0"/>
            </a:endParaRPr>
          </a:p>
          <a:p>
            <a:pPr algn="ctr"/>
            <a:endParaRPr lang="en-US" sz="1050">
              <a:latin typeface="Arial" pitchFamily="34" charset="0"/>
              <a:cs typeface="Arial" pitchFamily="34" charset="0"/>
            </a:endParaRPr>
          </a:p>
          <a:p>
            <a:pPr algn="ctr"/>
            <a:endParaRPr lang="en-US" sz="1050">
              <a:latin typeface="Arial" pitchFamily="34" charset="0"/>
              <a:cs typeface="Arial" pitchFamily="34" charset="0"/>
            </a:endParaRPr>
          </a:p>
          <a:p>
            <a:pPr algn="ctr"/>
            <a:r>
              <a:rPr lang="en-US" sz="1050">
                <a:solidFill>
                  <a:schemeClr val="accent4"/>
                </a:solidFill>
                <a:latin typeface="Arial" pitchFamily="34" charset="0"/>
                <a:cs typeface="Arial" pitchFamily="34" charset="0"/>
              </a:rPr>
              <a:t>Introduction to Statistical Methods with MATLAB</a:t>
            </a:r>
          </a:p>
        </p:txBody>
      </p:sp>
      <p:sp>
        <p:nvSpPr>
          <p:cNvPr id="70" name="TextBox 69">
            <a:extLst>
              <a:ext uri="{FF2B5EF4-FFF2-40B4-BE49-F238E27FC236}">
                <a16:creationId xmlns:a16="http://schemas.microsoft.com/office/drawing/2014/main" id="{B9CC6E39-814D-42C5-86CE-E0802FB7F208}"/>
              </a:ext>
            </a:extLst>
          </p:cNvPr>
          <p:cNvSpPr txBox="1"/>
          <p:nvPr/>
        </p:nvSpPr>
        <p:spPr>
          <a:xfrm>
            <a:off x="3557834" y="2627486"/>
            <a:ext cx="1464374" cy="1223412"/>
          </a:xfrm>
          <a:prstGeom prst="rect">
            <a:avLst/>
          </a:prstGeom>
          <a:noFill/>
          <a:ln>
            <a:solidFill>
              <a:schemeClr val="bg1">
                <a:lumMod val="85000"/>
              </a:schemeClr>
            </a:solidFill>
          </a:ln>
        </p:spPr>
        <p:txBody>
          <a:bodyPr wrap="square" rtlCol="0">
            <a:spAutoFit/>
          </a:bodyPr>
          <a:lstStyle/>
          <a:p>
            <a:pPr algn="ctr"/>
            <a:endParaRPr lang="en-US" sz="1050">
              <a:latin typeface="Arial" pitchFamily="34" charset="0"/>
              <a:cs typeface="Arial" pitchFamily="34" charset="0"/>
            </a:endParaRPr>
          </a:p>
          <a:p>
            <a:pPr algn="ctr"/>
            <a:endParaRPr lang="en-US" sz="1050">
              <a:latin typeface="Arial" pitchFamily="34" charset="0"/>
              <a:cs typeface="Arial" pitchFamily="34" charset="0"/>
            </a:endParaRPr>
          </a:p>
          <a:p>
            <a:pPr algn="ctr"/>
            <a:endParaRPr lang="en-US" sz="1050">
              <a:latin typeface="Arial" pitchFamily="34" charset="0"/>
              <a:cs typeface="Arial" pitchFamily="34" charset="0"/>
            </a:endParaRPr>
          </a:p>
          <a:p>
            <a:pPr algn="ctr"/>
            <a:endParaRPr lang="en-US" sz="1050">
              <a:latin typeface="Arial" pitchFamily="34" charset="0"/>
              <a:cs typeface="Arial" pitchFamily="34" charset="0"/>
            </a:endParaRPr>
          </a:p>
          <a:p>
            <a:pPr algn="ctr"/>
            <a:r>
              <a:rPr lang="en-US" sz="1050">
                <a:solidFill>
                  <a:schemeClr val="accent4"/>
                </a:solidFill>
                <a:latin typeface="Arial" pitchFamily="34" charset="0"/>
                <a:cs typeface="Arial" pitchFamily="34" charset="0"/>
              </a:rPr>
              <a:t>Introduction to Linear Algebra with MATLAB</a:t>
            </a:r>
          </a:p>
        </p:txBody>
      </p:sp>
      <p:sp>
        <p:nvSpPr>
          <p:cNvPr id="67" name="TextBox 66">
            <a:extLst>
              <a:ext uri="{FF2B5EF4-FFF2-40B4-BE49-F238E27FC236}">
                <a16:creationId xmlns:a16="http://schemas.microsoft.com/office/drawing/2014/main" id="{14CF084D-0EBC-467A-A346-71815B470921}"/>
              </a:ext>
            </a:extLst>
          </p:cNvPr>
          <p:cNvSpPr txBox="1"/>
          <p:nvPr/>
        </p:nvSpPr>
        <p:spPr>
          <a:xfrm>
            <a:off x="2063330" y="2630801"/>
            <a:ext cx="1464374" cy="1223412"/>
          </a:xfrm>
          <a:prstGeom prst="rect">
            <a:avLst/>
          </a:prstGeom>
          <a:noFill/>
          <a:ln>
            <a:solidFill>
              <a:schemeClr val="bg1">
                <a:lumMod val="85000"/>
              </a:schemeClr>
            </a:solidFill>
          </a:ln>
        </p:spPr>
        <p:txBody>
          <a:bodyPr wrap="square" rtlCol="0">
            <a:spAutoFit/>
          </a:bodyPr>
          <a:lstStyle/>
          <a:p>
            <a:pPr algn="ctr"/>
            <a:endParaRPr lang="en-US" sz="1050">
              <a:latin typeface="Arial" pitchFamily="34" charset="0"/>
              <a:cs typeface="Arial" pitchFamily="34" charset="0"/>
            </a:endParaRPr>
          </a:p>
          <a:p>
            <a:pPr algn="ctr"/>
            <a:endParaRPr lang="en-US" sz="1050">
              <a:latin typeface="Arial" pitchFamily="34" charset="0"/>
              <a:cs typeface="Arial" pitchFamily="34" charset="0"/>
            </a:endParaRPr>
          </a:p>
          <a:p>
            <a:pPr algn="ctr"/>
            <a:endParaRPr lang="en-US" sz="1050">
              <a:latin typeface="Arial" pitchFamily="34" charset="0"/>
              <a:cs typeface="Arial" pitchFamily="34" charset="0"/>
            </a:endParaRPr>
          </a:p>
          <a:p>
            <a:pPr algn="ctr"/>
            <a:endParaRPr lang="en-US" sz="1050">
              <a:latin typeface="Arial" pitchFamily="34" charset="0"/>
              <a:cs typeface="Arial" pitchFamily="34" charset="0"/>
            </a:endParaRPr>
          </a:p>
          <a:p>
            <a:pPr algn="ctr"/>
            <a:r>
              <a:rPr lang="en-US" sz="1050">
                <a:solidFill>
                  <a:schemeClr val="accent4"/>
                </a:solidFill>
                <a:latin typeface="Arial" pitchFamily="34" charset="0"/>
                <a:cs typeface="Arial" pitchFamily="34" charset="0"/>
              </a:rPr>
              <a:t>Solving Ordinary Differential Equations with MATLAB</a:t>
            </a:r>
          </a:p>
        </p:txBody>
      </p:sp>
      <p:sp>
        <p:nvSpPr>
          <p:cNvPr id="64" name="TextBox 63">
            <a:extLst>
              <a:ext uri="{FF2B5EF4-FFF2-40B4-BE49-F238E27FC236}">
                <a16:creationId xmlns:a16="http://schemas.microsoft.com/office/drawing/2014/main" id="{1643F297-72F9-4984-9863-F6945EF257F3}"/>
              </a:ext>
            </a:extLst>
          </p:cNvPr>
          <p:cNvSpPr txBox="1"/>
          <p:nvPr/>
        </p:nvSpPr>
        <p:spPr>
          <a:xfrm>
            <a:off x="565837" y="2639987"/>
            <a:ext cx="1464374" cy="1223412"/>
          </a:xfrm>
          <a:prstGeom prst="rect">
            <a:avLst/>
          </a:prstGeom>
          <a:noFill/>
          <a:ln>
            <a:solidFill>
              <a:schemeClr val="bg1">
                <a:lumMod val="85000"/>
              </a:schemeClr>
            </a:solidFill>
          </a:ln>
        </p:spPr>
        <p:txBody>
          <a:bodyPr wrap="square" rtlCol="0">
            <a:spAutoFit/>
          </a:bodyPr>
          <a:lstStyle/>
          <a:p>
            <a:pPr algn="ctr"/>
            <a:endParaRPr lang="en-US" sz="1050">
              <a:latin typeface="Arial" pitchFamily="34" charset="0"/>
              <a:cs typeface="Arial" pitchFamily="34" charset="0"/>
            </a:endParaRPr>
          </a:p>
          <a:p>
            <a:pPr algn="ctr"/>
            <a:endParaRPr lang="en-US" sz="1050">
              <a:latin typeface="Arial" pitchFamily="34" charset="0"/>
              <a:cs typeface="Arial" pitchFamily="34" charset="0"/>
            </a:endParaRPr>
          </a:p>
          <a:p>
            <a:pPr algn="ctr"/>
            <a:endParaRPr lang="en-US" sz="1050">
              <a:latin typeface="Arial" pitchFamily="34" charset="0"/>
              <a:cs typeface="Arial" pitchFamily="34" charset="0"/>
            </a:endParaRPr>
          </a:p>
          <a:p>
            <a:pPr algn="ctr"/>
            <a:endParaRPr lang="en-US" sz="1050">
              <a:latin typeface="Arial" pitchFamily="34" charset="0"/>
              <a:cs typeface="Arial" pitchFamily="34" charset="0"/>
            </a:endParaRPr>
          </a:p>
          <a:p>
            <a:pPr algn="ctr"/>
            <a:r>
              <a:rPr lang="en-US" sz="1050">
                <a:solidFill>
                  <a:schemeClr val="accent4"/>
                </a:solidFill>
                <a:latin typeface="Arial" pitchFamily="34" charset="0"/>
                <a:cs typeface="Arial" pitchFamily="34" charset="0"/>
              </a:rPr>
              <a:t>Solving Nonlinear Equations with MATLAB</a:t>
            </a:r>
          </a:p>
        </p:txBody>
      </p:sp>
      <p:sp>
        <p:nvSpPr>
          <p:cNvPr id="8" name="TextBox 7">
            <a:extLst>
              <a:ext uri="{FF2B5EF4-FFF2-40B4-BE49-F238E27FC236}">
                <a16:creationId xmlns:a16="http://schemas.microsoft.com/office/drawing/2014/main" id="{3CF37EE9-F165-4B9D-8A9D-58DA091C3D29}"/>
              </a:ext>
            </a:extLst>
          </p:cNvPr>
          <p:cNvSpPr txBox="1"/>
          <p:nvPr/>
        </p:nvSpPr>
        <p:spPr>
          <a:xfrm>
            <a:off x="8275997" y="2862588"/>
            <a:ext cx="3696699" cy="646331"/>
          </a:xfrm>
          <a:prstGeom prst="rect">
            <a:avLst/>
          </a:prstGeom>
          <a:noFill/>
        </p:spPr>
        <p:txBody>
          <a:bodyPr wrap="square" rtlCol="0" anchor="t">
            <a:spAutoFit/>
          </a:bodyPr>
          <a:lstStyle/>
          <a:p>
            <a:r>
              <a:rPr lang="en-GB" dirty="0">
                <a:latin typeface="Arial"/>
                <a:cs typeface="Arial"/>
              </a:rPr>
              <a:t>9 hours of short courses on computational mathematics topics</a:t>
            </a:r>
          </a:p>
        </p:txBody>
      </p:sp>
      <p:sp>
        <p:nvSpPr>
          <p:cNvPr id="9" name="TextBox 8">
            <a:extLst>
              <a:ext uri="{FF2B5EF4-FFF2-40B4-BE49-F238E27FC236}">
                <a16:creationId xmlns:a16="http://schemas.microsoft.com/office/drawing/2014/main" id="{8B224E53-74E6-420A-B988-F1FA7F0A6D70}"/>
              </a:ext>
            </a:extLst>
          </p:cNvPr>
          <p:cNvSpPr txBox="1"/>
          <p:nvPr/>
        </p:nvSpPr>
        <p:spPr>
          <a:xfrm>
            <a:off x="9823304" y="4814731"/>
            <a:ext cx="2368695" cy="1200329"/>
          </a:xfrm>
          <a:prstGeom prst="rect">
            <a:avLst/>
          </a:prstGeom>
          <a:noFill/>
        </p:spPr>
        <p:txBody>
          <a:bodyPr wrap="square" rtlCol="0" anchor="t">
            <a:spAutoFit/>
          </a:bodyPr>
          <a:lstStyle/>
          <a:p>
            <a:r>
              <a:rPr lang="en-GB" dirty="0">
                <a:latin typeface="Arial"/>
                <a:cs typeface="Arial"/>
              </a:rPr>
              <a:t>Over 80 hours of comprehensive MATLAB learning content</a:t>
            </a:r>
          </a:p>
        </p:txBody>
      </p:sp>
      <p:sp>
        <p:nvSpPr>
          <p:cNvPr id="51" name="TextBox 50">
            <a:extLst>
              <a:ext uri="{FF2B5EF4-FFF2-40B4-BE49-F238E27FC236}">
                <a16:creationId xmlns:a16="http://schemas.microsoft.com/office/drawing/2014/main" id="{2F9C512E-B102-49AD-A21B-16B685EA0A33}"/>
              </a:ext>
            </a:extLst>
          </p:cNvPr>
          <p:cNvSpPr txBox="1"/>
          <p:nvPr/>
        </p:nvSpPr>
        <p:spPr>
          <a:xfrm>
            <a:off x="565837" y="2115771"/>
            <a:ext cx="5410200" cy="369332"/>
          </a:xfrm>
          <a:prstGeom prst="rect">
            <a:avLst/>
          </a:prstGeom>
          <a:noFill/>
        </p:spPr>
        <p:txBody>
          <a:bodyPr wrap="square" rtlCol="0">
            <a:spAutoFit/>
          </a:bodyPr>
          <a:lstStyle/>
          <a:p>
            <a:r>
              <a:rPr lang="en-US" dirty="0">
                <a:cs typeface="Calibri" panose="020F0502020204030204" pitchFamily="34" charset="0"/>
              </a:rPr>
              <a:t>Computational Mathematics</a:t>
            </a:r>
          </a:p>
        </p:txBody>
      </p:sp>
      <p:sp>
        <p:nvSpPr>
          <p:cNvPr id="52" name="TextBox 51">
            <a:extLst>
              <a:ext uri="{FF2B5EF4-FFF2-40B4-BE49-F238E27FC236}">
                <a16:creationId xmlns:a16="http://schemas.microsoft.com/office/drawing/2014/main" id="{48267BFE-B183-4CFE-9F1E-6B29FB3EE672}"/>
              </a:ext>
            </a:extLst>
          </p:cNvPr>
          <p:cNvSpPr txBox="1"/>
          <p:nvPr/>
        </p:nvSpPr>
        <p:spPr>
          <a:xfrm>
            <a:off x="565837" y="4343400"/>
            <a:ext cx="3336431" cy="369332"/>
          </a:xfrm>
          <a:prstGeom prst="rect">
            <a:avLst/>
          </a:prstGeom>
          <a:noFill/>
        </p:spPr>
        <p:txBody>
          <a:bodyPr wrap="square" rtlCol="0">
            <a:spAutoFit/>
          </a:bodyPr>
          <a:lstStyle/>
          <a:p>
            <a:r>
              <a:rPr lang="en-US" dirty="0">
                <a:cs typeface="Calibri" panose="020F0502020204030204" pitchFamily="34" charset="0"/>
              </a:rPr>
              <a:t>Core MATLAB</a:t>
            </a:r>
          </a:p>
        </p:txBody>
      </p:sp>
      <p:sp>
        <p:nvSpPr>
          <p:cNvPr id="53" name="TextBox 52">
            <a:extLst>
              <a:ext uri="{FF2B5EF4-FFF2-40B4-BE49-F238E27FC236}">
                <a16:creationId xmlns:a16="http://schemas.microsoft.com/office/drawing/2014/main" id="{05049757-0C74-4630-B3C2-1F8D57374084}"/>
              </a:ext>
            </a:extLst>
          </p:cNvPr>
          <p:cNvSpPr txBox="1"/>
          <p:nvPr/>
        </p:nvSpPr>
        <p:spPr>
          <a:xfrm>
            <a:off x="5170630" y="4343400"/>
            <a:ext cx="3696699" cy="369332"/>
          </a:xfrm>
          <a:prstGeom prst="rect">
            <a:avLst/>
          </a:prstGeom>
          <a:noFill/>
        </p:spPr>
        <p:txBody>
          <a:bodyPr wrap="square" rtlCol="0">
            <a:spAutoFit/>
          </a:bodyPr>
          <a:lstStyle/>
          <a:p>
            <a:r>
              <a:rPr lang="en-US" dirty="0">
                <a:cs typeface="Calibri" panose="020F0502020204030204" pitchFamily="34" charset="0"/>
              </a:rPr>
              <a:t>Data Science</a:t>
            </a:r>
          </a:p>
        </p:txBody>
      </p:sp>
      <p:pic>
        <p:nvPicPr>
          <p:cNvPr id="63" name="Picture 62">
            <a:extLst>
              <a:ext uri="{FF2B5EF4-FFF2-40B4-BE49-F238E27FC236}">
                <a16:creationId xmlns:a16="http://schemas.microsoft.com/office/drawing/2014/main" id="{4D606552-F78A-4138-B836-46023871C3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160" y="2641235"/>
            <a:ext cx="1463040" cy="389566"/>
          </a:xfrm>
          <a:prstGeom prst="rect">
            <a:avLst/>
          </a:prstGeom>
        </p:spPr>
      </p:pic>
      <p:pic>
        <p:nvPicPr>
          <p:cNvPr id="66" name="Picture 65">
            <a:extLst>
              <a:ext uri="{FF2B5EF4-FFF2-40B4-BE49-F238E27FC236}">
                <a16:creationId xmlns:a16="http://schemas.microsoft.com/office/drawing/2014/main" id="{3A6EE41C-0432-40E7-AF17-BAB6DA41A8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7653" y="2632049"/>
            <a:ext cx="1463040" cy="389566"/>
          </a:xfrm>
          <a:prstGeom prst="rect">
            <a:avLst/>
          </a:prstGeom>
        </p:spPr>
      </p:pic>
      <p:pic>
        <p:nvPicPr>
          <p:cNvPr id="69" name="Picture 68">
            <a:extLst>
              <a:ext uri="{FF2B5EF4-FFF2-40B4-BE49-F238E27FC236}">
                <a16:creationId xmlns:a16="http://schemas.microsoft.com/office/drawing/2014/main" id="{95CF0790-38BB-43E9-AFF5-B0AE129181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2157" y="2628734"/>
            <a:ext cx="1463040" cy="389566"/>
          </a:xfrm>
          <a:prstGeom prst="rect">
            <a:avLst/>
          </a:prstGeom>
        </p:spPr>
      </p:pic>
      <p:pic>
        <p:nvPicPr>
          <p:cNvPr id="72" name="Picture 71">
            <a:extLst>
              <a:ext uri="{FF2B5EF4-FFF2-40B4-BE49-F238E27FC236}">
                <a16:creationId xmlns:a16="http://schemas.microsoft.com/office/drawing/2014/main" id="{B8C6A23C-6B51-4A55-87F2-5D01BEFE14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63551" y="2628734"/>
            <a:ext cx="1463040" cy="389566"/>
          </a:xfrm>
          <a:prstGeom prst="rect">
            <a:avLst/>
          </a:prstGeom>
        </p:spPr>
      </p:pic>
      <p:pic>
        <p:nvPicPr>
          <p:cNvPr id="75" name="Picture 74">
            <a:extLst>
              <a:ext uri="{FF2B5EF4-FFF2-40B4-BE49-F238E27FC236}">
                <a16:creationId xmlns:a16="http://schemas.microsoft.com/office/drawing/2014/main" id="{646BEA58-275B-4F75-AEAD-9A68BC6498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61956" y="2628734"/>
            <a:ext cx="1463040" cy="389566"/>
          </a:xfrm>
          <a:prstGeom prst="rect">
            <a:avLst/>
          </a:prstGeom>
        </p:spPr>
      </p:pic>
      <p:sp>
        <p:nvSpPr>
          <p:cNvPr id="78" name="TextBox 77">
            <a:extLst>
              <a:ext uri="{FF2B5EF4-FFF2-40B4-BE49-F238E27FC236}">
                <a16:creationId xmlns:a16="http://schemas.microsoft.com/office/drawing/2014/main" id="{E78CECA9-E4FD-4D34-B971-2F5EAB810B2A}"/>
              </a:ext>
            </a:extLst>
          </p:cNvPr>
          <p:cNvSpPr txBox="1"/>
          <p:nvPr/>
        </p:nvSpPr>
        <p:spPr>
          <a:xfrm>
            <a:off x="565837" y="4791647"/>
            <a:ext cx="1464374" cy="1225296"/>
          </a:xfrm>
          <a:prstGeom prst="rect">
            <a:avLst/>
          </a:prstGeom>
          <a:noFill/>
          <a:ln>
            <a:solidFill>
              <a:schemeClr val="bg1">
                <a:lumMod val="85000"/>
              </a:schemeClr>
            </a:solidFill>
          </a:ln>
        </p:spPr>
        <p:txBody>
          <a:bodyPr wrap="square" rtlCol="0">
            <a:spAutoFit/>
          </a:bodyPr>
          <a:lstStyle/>
          <a:p>
            <a:pPr algn="ctr"/>
            <a:endParaRPr lang="en-US" sz="1050">
              <a:latin typeface="Arial" pitchFamily="34" charset="0"/>
              <a:cs typeface="Arial" pitchFamily="34" charset="0"/>
            </a:endParaRPr>
          </a:p>
          <a:p>
            <a:pPr algn="ctr"/>
            <a:endParaRPr lang="en-US" sz="1050">
              <a:latin typeface="Arial" pitchFamily="34" charset="0"/>
              <a:cs typeface="Arial" pitchFamily="34" charset="0"/>
            </a:endParaRPr>
          </a:p>
          <a:p>
            <a:pPr algn="ctr"/>
            <a:endParaRPr lang="en-US" sz="1050">
              <a:latin typeface="Arial" pitchFamily="34" charset="0"/>
              <a:cs typeface="Arial" pitchFamily="34" charset="0"/>
            </a:endParaRPr>
          </a:p>
          <a:p>
            <a:pPr algn="ctr"/>
            <a:endParaRPr lang="en-US" sz="1050">
              <a:latin typeface="Arial" pitchFamily="34" charset="0"/>
              <a:cs typeface="Arial" pitchFamily="34" charset="0"/>
            </a:endParaRPr>
          </a:p>
          <a:p>
            <a:pPr algn="ctr"/>
            <a:r>
              <a:rPr lang="en-US" sz="1050">
                <a:solidFill>
                  <a:schemeClr val="accent4"/>
                </a:solidFill>
                <a:latin typeface="Arial" pitchFamily="34" charset="0"/>
                <a:cs typeface="Arial" pitchFamily="34" charset="0"/>
              </a:rPr>
              <a:t>MATLAB Fundamentals</a:t>
            </a:r>
          </a:p>
        </p:txBody>
      </p:sp>
      <p:pic>
        <p:nvPicPr>
          <p:cNvPr id="79" name="Picture 78">
            <a:extLst>
              <a:ext uri="{FF2B5EF4-FFF2-40B4-BE49-F238E27FC236}">
                <a16:creationId xmlns:a16="http://schemas.microsoft.com/office/drawing/2014/main" id="{591FA43E-6633-44BC-A18A-D034E89379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0162" y="4792896"/>
            <a:ext cx="1463036" cy="389566"/>
          </a:xfrm>
          <a:prstGeom prst="rect">
            <a:avLst/>
          </a:prstGeom>
        </p:spPr>
      </p:pic>
      <p:sp>
        <p:nvSpPr>
          <p:cNvPr id="80" name="TextBox 79">
            <a:extLst>
              <a:ext uri="{FF2B5EF4-FFF2-40B4-BE49-F238E27FC236}">
                <a16:creationId xmlns:a16="http://schemas.microsoft.com/office/drawing/2014/main" id="{A4C63F8F-D23D-41B8-AF43-6AA9D54B362C}"/>
              </a:ext>
            </a:extLst>
          </p:cNvPr>
          <p:cNvSpPr txBox="1"/>
          <p:nvPr/>
        </p:nvSpPr>
        <p:spPr>
          <a:xfrm>
            <a:off x="2053029" y="4791648"/>
            <a:ext cx="1464374" cy="1223412"/>
          </a:xfrm>
          <a:prstGeom prst="rect">
            <a:avLst/>
          </a:prstGeom>
          <a:noFill/>
          <a:ln>
            <a:solidFill>
              <a:schemeClr val="bg1">
                <a:lumMod val="85000"/>
              </a:schemeClr>
            </a:solidFill>
          </a:ln>
        </p:spPr>
        <p:txBody>
          <a:bodyPr wrap="square" rtlCol="0">
            <a:spAutoFit/>
          </a:bodyPr>
          <a:lstStyle/>
          <a:p>
            <a:pPr algn="ctr"/>
            <a:endParaRPr lang="en-US" sz="1050">
              <a:latin typeface="Arial" pitchFamily="34" charset="0"/>
              <a:cs typeface="Arial" pitchFamily="34" charset="0"/>
            </a:endParaRPr>
          </a:p>
          <a:p>
            <a:pPr algn="ctr"/>
            <a:endParaRPr lang="en-US" sz="1050">
              <a:latin typeface="Arial" pitchFamily="34" charset="0"/>
              <a:cs typeface="Arial" pitchFamily="34" charset="0"/>
            </a:endParaRPr>
          </a:p>
          <a:p>
            <a:pPr algn="ctr"/>
            <a:endParaRPr lang="en-US" sz="1050">
              <a:latin typeface="Arial" pitchFamily="34" charset="0"/>
              <a:cs typeface="Arial" pitchFamily="34" charset="0"/>
            </a:endParaRPr>
          </a:p>
          <a:p>
            <a:pPr algn="ctr"/>
            <a:endParaRPr lang="en-US" sz="1050">
              <a:latin typeface="Arial" pitchFamily="34" charset="0"/>
              <a:cs typeface="Arial" pitchFamily="34" charset="0"/>
            </a:endParaRPr>
          </a:p>
          <a:p>
            <a:pPr algn="ctr"/>
            <a:r>
              <a:rPr lang="en-US" sz="1050">
                <a:solidFill>
                  <a:schemeClr val="accent4"/>
                </a:solidFill>
                <a:latin typeface="Arial" pitchFamily="34" charset="0"/>
                <a:cs typeface="Arial" pitchFamily="34" charset="0"/>
              </a:rPr>
              <a:t>MATLAB Programming Techniques </a:t>
            </a:r>
          </a:p>
        </p:txBody>
      </p:sp>
      <p:pic>
        <p:nvPicPr>
          <p:cNvPr id="81" name="Picture 80">
            <a:extLst>
              <a:ext uri="{FF2B5EF4-FFF2-40B4-BE49-F238E27FC236}">
                <a16:creationId xmlns:a16="http://schemas.microsoft.com/office/drawing/2014/main" id="{250A21DD-FFEF-4E39-BC7F-EE831B61708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57354" y="4792896"/>
            <a:ext cx="1463036" cy="389566"/>
          </a:xfrm>
          <a:prstGeom prst="rect">
            <a:avLst/>
          </a:prstGeom>
        </p:spPr>
      </p:pic>
      <p:sp>
        <p:nvSpPr>
          <p:cNvPr id="82" name="TextBox 81">
            <a:extLst>
              <a:ext uri="{FF2B5EF4-FFF2-40B4-BE49-F238E27FC236}">
                <a16:creationId xmlns:a16="http://schemas.microsoft.com/office/drawing/2014/main" id="{AC9D2AE7-60AD-466F-BD6C-1056562683C0}"/>
              </a:ext>
            </a:extLst>
          </p:cNvPr>
          <p:cNvSpPr txBox="1"/>
          <p:nvPr/>
        </p:nvSpPr>
        <p:spPr>
          <a:xfrm>
            <a:off x="3554423" y="4791648"/>
            <a:ext cx="1464374" cy="1223412"/>
          </a:xfrm>
          <a:prstGeom prst="rect">
            <a:avLst/>
          </a:prstGeom>
          <a:noFill/>
          <a:ln>
            <a:solidFill>
              <a:schemeClr val="bg1">
                <a:lumMod val="85000"/>
              </a:schemeClr>
            </a:solidFill>
          </a:ln>
        </p:spPr>
        <p:txBody>
          <a:bodyPr wrap="square" rtlCol="0">
            <a:spAutoFit/>
          </a:bodyPr>
          <a:lstStyle/>
          <a:p>
            <a:pPr algn="ctr"/>
            <a:endParaRPr lang="en-US" sz="1050">
              <a:latin typeface="Arial" pitchFamily="34" charset="0"/>
              <a:cs typeface="Arial" pitchFamily="34" charset="0"/>
            </a:endParaRPr>
          </a:p>
          <a:p>
            <a:pPr algn="ctr"/>
            <a:endParaRPr lang="en-US" sz="1050">
              <a:latin typeface="Arial" pitchFamily="34" charset="0"/>
              <a:cs typeface="Arial" pitchFamily="34" charset="0"/>
            </a:endParaRPr>
          </a:p>
          <a:p>
            <a:pPr algn="ctr"/>
            <a:endParaRPr lang="en-US" sz="1050">
              <a:latin typeface="Arial" pitchFamily="34" charset="0"/>
              <a:cs typeface="Arial" pitchFamily="34" charset="0"/>
            </a:endParaRPr>
          </a:p>
          <a:p>
            <a:pPr algn="ctr"/>
            <a:endParaRPr lang="en-US" sz="1050">
              <a:latin typeface="Arial" pitchFamily="34" charset="0"/>
              <a:cs typeface="Arial" pitchFamily="34" charset="0"/>
            </a:endParaRPr>
          </a:p>
          <a:p>
            <a:pPr algn="ctr"/>
            <a:r>
              <a:rPr lang="en-US" sz="1050">
                <a:solidFill>
                  <a:schemeClr val="accent4"/>
                </a:solidFill>
                <a:latin typeface="Arial" pitchFamily="34" charset="0"/>
                <a:cs typeface="Arial" pitchFamily="34" charset="0"/>
              </a:rPr>
              <a:t>MATLAB for Financial Applications</a:t>
            </a:r>
          </a:p>
        </p:txBody>
      </p:sp>
      <p:pic>
        <p:nvPicPr>
          <p:cNvPr id="83" name="Picture 82">
            <a:extLst>
              <a:ext uri="{FF2B5EF4-FFF2-40B4-BE49-F238E27FC236}">
                <a16:creationId xmlns:a16="http://schemas.microsoft.com/office/drawing/2014/main" id="{59E43F81-ADB6-452E-AA49-BB58FFB7B5C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58748" y="4792896"/>
            <a:ext cx="1463036" cy="389566"/>
          </a:xfrm>
          <a:prstGeom prst="rect">
            <a:avLst/>
          </a:prstGeom>
        </p:spPr>
      </p:pic>
      <p:sp>
        <p:nvSpPr>
          <p:cNvPr id="84" name="TextBox 83">
            <a:extLst>
              <a:ext uri="{FF2B5EF4-FFF2-40B4-BE49-F238E27FC236}">
                <a16:creationId xmlns:a16="http://schemas.microsoft.com/office/drawing/2014/main" id="{02C66DA2-2794-492F-9321-B16CA052AC75}"/>
              </a:ext>
            </a:extLst>
          </p:cNvPr>
          <p:cNvSpPr txBox="1"/>
          <p:nvPr/>
        </p:nvSpPr>
        <p:spPr>
          <a:xfrm>
            <a:off x="5170630" y="4793257"/>
            <a:ext cx="1464374" cy="1223412"/>
          </a:xfrm>
          <a:prstGeom prst="rect">
            <a:avLst/>
          </a:prstGeom>
          <a:noFill/>
          <a:ln>
            <a:solidFill>
              <a:schemeClr val="bg1">
                <a:lumMod val="85000"/>
              </a:schemeClr>
            </a:solidFill>
          </a:ln>
        </p:spPr>
        <p:txBody>
          <a:bodyPr wrap="square" rtlCol="0">
            <a:spAutoFit/>
          </a:bodyPr>
          <a:lstStyle/>
          <a:p>
            <a:pPr algn="ctr"/>
            <a:endParaRPr lang="en-US" sz="1050">
              <a:latin typeface="Arial" pitchFamily="34" charset="0"/>
              <a:cs typeface="Arial" pitchFamily="34" charset="0"/>
            </a:endParaRPr>
          </a:p>
          <a:p>
            <a:pPr algn="ctr"/>
            <a:endParaRPr lang="en-US" sz="1050">
              <a:latin typeface="Arial" pitchFamily="34" charset="0"/>
              <a:cs typeface="Arial" pitchFamily="34" charset="0"/>
            </a:endParaRPr>
          </a:p>
          <a:p>
            <a:pPr algn="ctr"/>
            <a:endParaRPr lang="en-US" sz="1050">
              <a:latin typeface="Arial" pitchFamily="34" charset="0"/>
              <a:cs typeface="Arial" pitchFamily="34" charset="0"/>
            </a:endParaRPr>
          </a:p>
          <a:p>
            <a:pPr algn="ctr"/>
            <a:endParaRPr lang="en-US" sz="1050">
              <a:latin typeface="Arial" pitchFamily="34" charset="0"/>
              <a:cs typeface="Arial" pitchFamily="34" charset="0"/>
            </a:endParaRPr>
          </a:p>
          <a:p>
            <a:pPr algn="ctr"/>
            <a:r>
              <a:rPr lang="en-US" sz="1050">
                <a:solidFill>
                  <a:schemeClr val="accent4"/>
                </a:solidFill>
                <a:latin typeface="Arial" pitchFamily="34" charset="0"/>
                <a:cs typeface="Arial" pitchFamily="34" charset="0"/>
              </a:rPr>
              <a:t>MATLAB for Data Processing and Visualization</a:t>
            </a:r>
          </a:p>
        </p:txBody>
      </p:sp>
      <p:pic>
        <p:nvPicPr>
          <p:cNvPr id="85" name="Picture 84">
            <a:extLst>
              <a:ext uri="{FF2B5EF4-FFF2-40B4-BE49-F238E27FC236}">
                <a16:creationId xmlns:a16="http://schemas.microsoft.com/office/drawing/2014/main" id="{B47FDA04-3F0E-4FA7-AF9A-68FB35FC4AA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74955" y="4794505"/>
            <a:ext cx="1463036" cy="389566"/>
          </a:xfrm>
          <a:prstGeom prst="rect">
            <a:avLst/>
          </a:prstGeom>
        </p:spPr>
      </p:pic>
      <p:sp>
        <p:nvSpPr>
          <p:cNvPr id="86" name="TextBox 85">
            <a:extLst>
              <a:ext uri="{FF2B5EF4-FFF2-40B4-BE49-F238E27FC236}">
                <a16:creationId xmlns:a16="http://schemas.microsoft.com/office/drawing/2014/main" id="{14DA49A1-928B-4039-A8AE-ABDB83CD0795}"/>
              </a:ext>
            </a:extLst>
          </p:cNvPr>
          <p:cNvSpPr txBox="1"/>
          <p:nvPr/>
        </p:nvSpPr>
        <p:spPr>
          <a:xfrm>
            <a:off x="6688864" y="4791646"/>
            <a:ext cx="1464374" cy="1225296"/>
          </a:xfrm>
          <a:prstGeom prst="rect">
            <a:avLst/>
          </a:prstGeom>
          <a:noFill/>
          <a:ln>
            <a:solidFill>
              <a:schemeClr val="bg1">
                <a:lumMod val="85000"/>
              </a:schemeClr>
            </a:solidFill>
          </a:ln>
        </p:spPr>
        <p:txBody>
          <a:bodyPr wrap="square" rtlCol="0">
            <a:spAutoFit/>
          </a:bodyPr>
          <a:lstStyle/>
          <a:p>
            <a:pPr algn="ctr"/>
            <a:endParaRPr lang="en-US" sz="1050" dirty="0">
              <a:latin typeface="Arial" pitchFamily="34" charset="0"/>
              <a:cs typeface="Arial" pitchFamily="34" charset="0"/>
            </a:endParaRPr>
          </a:p>
          <a:p>
            <a:pPr algn="ctr"/>
            <a:endParaRPr lang="en-US" sz="1050" dirty="0">
              <a:latin typeface="Arial" pitchFamily="34" charset="0"/>
              <a:cs typeface="Arial" pitchFamily="34" charset="0"/>
            </a:endParaRPr>
          </a:p>
          <a:p>
            <a:pPr algn="ctr"/>
            <a:endParaRPr lang="en-US" sz="1050" dirty="0">
              <a:latin typeface="Arial" pitchFamily="34" charset="0"/>
              <a:cs typeface="Arial" pitchFamily="34" charset="0"/>
            </a:endParaRPr>
          </a:p>
          <a:p>
            <a:pPr algn="ctr"/>
            <a:endParaRPr lang="en-US" sz="1050" dirty="0">
              <a:latin typeface="Arial" pitchFamily="34" charset="0"/>
              <a:cs typeface="Arial" pitchFamily="34" charset="0"/>
            </a:endParaRPr>
          </a:p>
          <a:p>
            <a:pPr algn="ctr"/>
            <a:r>
              <a:rPr lang="en-US" sz="1050" dirty="0">
                <a:solidFill>
                  <a:schemeClr val="accent4"/>
                </a:solidFill>
                <a:latin typeface="Arial" pitchFamily="34" charset="0"/>
                <a:cs typeface="Arial" pitchFamily="34" charset="0"/>
              </a:rPr>
              <a:t>Machine Learning with MATLAB</a:t>
            </a:r>
          </a:p>
        </p:txBody>
      </p:sp>
      <p:pic>
        <p:nvPicPr>
          <p:cNvPr id="87" name="Picture 86">
            <a:extLst>
              <a:ext uri="{FF2B5EF4-FFF2-40B4-BE49-F238E27FC236}">
                <a16:creationId xmlns:a16="http://schemas.microsoft.com/office/drawing/2014/main" id="{27A30EC0-4BEC-49C1-889F-0030EB728AF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693189" y="4792896"/>
            <a:ext cx="1463036" cy="389566"/>
          </a:xfrm>
          <a:prstGeom prst="rect">
            <a:avLst/>
          </a:prstGeom>
        </p:spPr>
      </p:pic>
      <p:sp>
        <p:nvSpPr>
          <p:cNvPr id="88" name="TextBox 87">
            <a:extLst>
              <a:ext uri="{FF2B5EF4-FFF2-40B4-BE49-F238E27FC236}">
                <a16:creationId xmlns:a16="http://schemas.microsoft.com/office/drawing/2014/main" id="{E8D7892F-97B9-453B-8691-51E4F6D3B82A}"/>
              </a:ext>
            </a:extLst>
          </p:cNvPr>
          <p:cNvSpPr txBox="1"/>
          <p:nvPr/>
        </p:nvSpPr>
        <p:spPr>
          <a:xfrm>
            <a:off x="8198585" y="4791647"/>
            <a:ext cx="1464374" cy="1225296"/>
          </a:xfrm>
          <a:prstGeom prst="rect">
            <a:avLst/>
          </a:prstGeom>
          <a:noFill/>
          <a:ln>
            <a:solidFill>
              <a:schemeClr val="bg1">
                <a:lumMod val="85000"/>
              </a:schemeClr>
            </a:solidFill>
          </a:ln>
        </p:spPr>
        <p:txBody>
          <a:bodyPr wrap="square" rtlCol="0">
            <a:spAutoFit/>
          </a:bodyPr>
          <a:lstStyle/>
          <a:p>
            <a:pPr algn="ctr"/>
            <a:endParaRPr lang="en-US" sz="1050">
              <a:latin typeface="Arial" pitchFamily="34" charset="0"/>
              <a:cs typeface="Arial" pitchFamily="34" charset="0"/>
            </a:endParaRPr>
          </a:p>
          <a:p>
            <a:pPr algn="ctr"/>
            <a:endParaRPr lang="en-US" sz="1050">
              <a:latin typeface="Arial" pitchFamily="34" charset="0"/>
              <a:cs typeface="Arial" pitchFamily="34" charset="0"/>
            </a:endParaRPr>
          </a:p>
          <a:p>
            <a:pPr algn="ctr"/>
            <a:endParaRPr lang="en-US" sz="1050">
              <a:latin typeface="Arial" pitchFamily="34" charset="0"/>
              <a:cs typeface="Arial" pitchFamily="34" charset="0"/>
            </a:endParaRPr>
          </a:p>
          <a:p>
            <a:pPr algn="ctr"/>
            <a:endParaRPr lang="en-US" sz="1050">
              <a:latin typeface="Arial" pitchFamily="34" charset="0"/>
              <a:cs typeface="Arial" pitchFamily="34" charset="0"/>
            </a:endParaRPr>
          </a:p>
          <a:p>
            <a:pPr algn="ctr"/>
            <a:r>
              <a:rPr lang="en-US" sz="1050">
                <a:solidFill>
                  <a:schemeClr val="accent4"/>
                </a:solidFill>
                <a:latin typeface="Arial" pitchFamily="34" charset="0"/>
                <a:cs typeface="Arial" pitchFamily="34" charset="0"/>
              </a:rPr>
              <a:t>Deep Learning with MATLAB</a:t>
            </a:r>
          </a:p>
        </p:txBody>
      </p:sp>
      <p:pic>
        <p:nvPicPr>
          <p:cNvPr id="89" name="Picture 88">
            <a:extLst>
              <a:ext uri="{FF2B5EF4-FFF2-40B4-BE49-F238E27FC236}">
                <a16:creationId xmlns:a16="http://schemas.microsoft.com/office/drawing/2014/main" id="{E5394F71-2BC3-4132-99D5-41B3B221DD7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02910" y="4792896"/>
            <a:ext cx="1463036" cy="389566"/>
          </a:xfrm>
          <a:prstGeom prst="rect">
            <a:avLst/>
          </a:prstGeom>
        </p:spPr>
      </p:pic>
      <p:sp>
        <p:nvSpPr>
          <p:cNvPr id="4" name="Rectangle 3">
            <a:extLst>
              <a:ext uri="{FF2B5EF4-FFF2-40B4-BE49-F238E27FC236}">
                <a16:creationId xmlns:a16="http://schemas.microsoft.com/office/drawing/2014/main" id="{44B5DD8A-9EB3-4624-9867-B27F0402DD5B}"/>
              </a:ext>
            </a:extLst>
          </p:cNvPr>
          <p:cNvSpPr/>
          <p:nvPr/>
        </p:nvSpPr>
        <p:spPr>
          <a:xfrm>
            <a:off x="603279" y="1456833"/>
            <a:ext cx="8388321" cy="369332"/>
          </a:xfrm>
          <a:prstGeom prst="rect">
            <a:avLst/>
          </a:prstGeom>
        </p:spPr>
        <p:txBody>
          <a:bodyPr wrap="square">
            <a:spAutoFit/>
          </a:bodyPr>
          <a:lstStyle/>
          <a:p>
            <a:r>
              <a:rPr lang="en-US" dirty="0"/>
              <a:t>These courses are free with your university MATLAB license</a:t>
            </a:r>
          </a:p>
        </p:txBody>
      </p:sp>
      <p:sp>
        <p:nvSpPr>
          <p:cNvPr id="48" name="Title 1">
            <a:extLst>
              <a:ext uri="{FF2B5EF4-FFF2-40B4-BE49-F238E27FC236}">
                <a16:creationId xmlns:a16="http://schemas.microsoft.com/office/drawing/2014/main" id="{D3012B85-0E88-4BDB-A171-45449D12DC69}"/>
              </a:ext>
            </a:extLst>
          </p:cNvPr>
          <p:cNvSpPr txBox="1">
            <a:spLocks/>
          </p:cNvSpPr>
          <p:nvPr/>
        </p:nvSpPr>
        <p:spPr>
          <a:xfrm>
            <a:off x="609602" y="457200"/>
            <a:ext cx="10769600" cy="990600"/>
          </a:xfrm>
          <a:prstGeom prst="rect">
            <a:avLst/>
          </a:prstGeom>
        </p:spPr>
        <p:txBody>
          <a:bodyPr vert="horz" lIns="91440" tIns="45720" rIns="91440" bIns="45720" rtlCol="0" anchor="t" anchorCtr="0">
            <a:noAutofit/>
          </a:bodyPr>
          <a:lstStyle>
            <a:lvl1pPr algn="l" defTabSz="916680" rtl="0" eaLnBrk="1" latinLnBrk="0" hangingPunct="1">
              <a:spcBef>
                <a:spcPct val="0"/>
              </a:spcBef>
              <a:buNone/>
              <a:defRPr sz="2800" b="0" kern="1200" baseline="0">
                <a:solidFill>
                  <a:schemeClr val="tx2"/>
                </a:solidFill>
                <a:latin typeface="Arial" pitchFamily="34" charset="0"/>
                <a:ea typeface="+mj-ea"/>
                <a:cs typeface="Arial" pitchFamily="34" charset="0"/>
              </a:defRPr>
            </a:lvl1pPr>
          </a:lstStyle>
          <a:p>
            <a:r>
              <a:rPr lang="en-GB" dirty="0">
                <a:latin typeface="Arial"/>
                <a:cs typeface="Arial"/>
              </a:rPr>
              <a:t>Additional Self-Paced Training Courses</a:t>
            </a:r>
            <a:endParaRPr lang="en-US" dirty="0"/>
          </a:p>
        </p:txBody>
      </p:sp>
    </p:spTree>
    <p:extLst>
      <p:ext uri="{BB962C8B-B14F-4D97-AF65-F5344CB8AC3E}">
        <p14:creationId xmlns:p14="http://schemas.microsoft.com/office/powerpoint/2010/main" val="15655953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hlinkClick r:id="rId3"/>
              </a:rPr>
              <a:t>MATLAB Central</a:t>
            </a:r>
            <a:endParaRPr lang="en-US" dirty="0"/>
          </a:p>
        </p:txBody>
      </p:sp>
      <p:sp>
        <p:nvSpPr>
          <p:cNvPr id="3" name="Content Placeholder 2"/>
          <p:cNvSpPr>
            <a:spLocks noGrp="1"/>
          </p:cNvSpPr>
          <p:nvPr>
            <p:ph idx="1"/>
          </p:nvPr>
        </p:nvSpPr>
        <p:spPr/>
        <p:txBody>
          <a:bodyPr/>
          <a:lstStyle/>
          <a:p>
            <a:r>
              <a:rPr lang="en-US" sz="2000" dirty="0"/>
              <a:t>Community for MATLAB and Simulink users</a:t>
            </a:r>
          </a:p>
          <a:p>
            <a:pPr lvl="1"/>
            <a:r>
              <a:rPr lang="en-US" sz="1600" dirty="0"/>
              <a:t>Over 70k daily visits </a:t>
            </a:r>
          </a:p>
          <a:p>
            <a:pPr lvl="1"/>
            <a:endParaRPr lang="en-US" sz="1600" dirty="0"/>
          </a:p>
          <a:p>
            <a:r>
              <a:rPr lang="en-US" sz="2000" dirty="0"/>
              <a:t>File Exchange</a:t>
            </a:r>
          </a:p>
          <a:p>
            <a:pPr lvl="1"/>
            <a:r>
              <a:rPr lang="en-US" sz="1600" dirty="0"/>
              <a:t>Access more than 10k free files including </a:t>
            </a:r>
            <a:br>
              <a:rPr lang="en-US" sz="1600" dirty="0"/>
            </a:br>
            <a:r>
              <a:rPr lang="en-US" sz="1600" dirty="0"/>
              <a:t>functions, apps, examples, and models</a:t>
            </a:r>
          </a:p>
          <a:p>
            <a:endParaRPr lang="en-US" sz="2000" dirty="0"/>
          </a:p>
          <a:p>
            <a:r>
              <a:rPr lang="en-US" sz="2000" dirty="0"/>
              <a:t>MATLAB Answers</a:t>
            </a:r>
          </a:p>
          <a:p>
            <a:pPr lvl="1"/>
            <a:r>
              <a:rPr lang="en-US" sz="1600" dirty="0"/>
              <a:t>Ask or search programming questions</a:t>
            </a:r>
          </a:p>
          <a:p>
            <a:pPr lvl="1"/>
            <a:r>
              <a:rPr lang="en-US" sz="1600" dirty="0"/>
              <a:t>18k+ community-answered Questions</a:t>
            </a:r>
          </a:p>
          <a:p>
            <a:pPr marL="457200" lvl="1" indent="0">
              <a:buNone/>
            </a:pPr>
            <a:endParaRPr lang="en-US" sz="1600" dirty="0"/>
          </a:p>
          <a:p>
            <a:r>
              <a:rPr lang="en-US" sz="2000" dirty="0"/>
              <a:t>Blogs</a:t>
            </a:r>
          </a:p>
          <a:p>
            <a:pPr lvl="1"/>
            <a:r>
              <a:rPr lang="en-US" sz="1600" dirty="0"/>
              <a:t>Read commentary from engineers who </a:t>
            </a:r>
            <a:br>
              <a:rPr lang="en-US" sz="1600" dirty="0"/>
            </a:br>
            <a:r>
              <a:rPr lang="en-US" sz="1600" dirty="0"/>
              <a:t>design, build, and support MATLAB and Simulink</a:t>
            </a:r>
          </a:p>
          <a:p>
            <a:pPr lvl="1"/>
            <a:endParaRPr lang="en-US" sz="1600" dirty="0"/>
          </a:p>
          <a:p>
            <a:endParaRPr lang="en-US" sz="1800" dirty="0"/>
          </a:p>
        </p:txBody>
      </p:sp>
      <p:pic>
        <p:nvPicPr>
          <p:cNvPr id="12"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212"/>
          <a:stretch/>
        </p:blipFill>
        <p:spPr bwMode="auto">
          <a:xfrm>
            <a:off x="6439755" y="1981200"/>
            <a:ext cx="5117243" cy="369438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7944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7E870-EF00-448F-B5AB-66CB0B9BDFE5}"/>
              </a:ext>
            </a:extLst>
          </p:cNvPr>
          <p:cNvSpPr>
            <a:spLocks noGrp="1"/>
          </p:cNvSpPr>
          <p:nvPr>
            <p:ph type="title"/>
          </p:nvPr>
        </p:nvSpPr>
        <p:spPr/>
        <p:txBody>
          <a:bodyPr/>
          <a:lstStyle/>
          <a:p>
            <a:r>
              <a:rPr lang="en-US" dirty="0"/>
              <a:t>Additional resources</a:t>
            </a:r>
          </a:p>
        </p:txBody>
      </p:sp>
      <p:sp>
        <p:nvSpPr>
          <p:cNvPr id="3" name="Content Placeholder 2">
            <a:extLst>
              <a:ext uri="{FF2B5EF4-FFF2-40B4-BE49-F238E27FC236}">
                <a16:creationId xmlns:a16="http://schemas.microsoft.com/office/drawing/2014/main" id="{979D75A4-9695-455B-83BD-196D88748450}"/>
              </a:ext>
            </a:extLst>
          </p:cNvPr>
          <p:cNvSpPr>
            <a:spLocks noGrp="1"/>
          </p:cNvSpPr>
          <p:nvPr>
            <p:ph idx="1"/>
          </p:nvPr>
        </p:nvSpPr>
        <p:spPr/>
        <p:txBody>
          <a:bodyPr/>
          <a:lstStyle/>
          <a:p>
            <a:pPr>
              <a:lnSpc>
                <a:spcPct val="150000"/>
              </a:lnSpc>
            </a:pPr>
            <a:r>
              <a:rPr lang="en-US" dirty="0">
                <a:hlinkClick r:id="rId2"/>
              </a:rPr>
              <a:t>MATLAB and Simulink Tutorials</a:t>
            </a:r>
            <a:endParaRPr lang="en-US" dirty="0"/>
          </a:p>
          <a:p>
            <a:pPr>
              <a:lnSpc>
                <a:spcPct val="150000"/>
              </a:lnSpc>
            </a:pPr>
            <a:r>
              <a:rPr lang="en-US" dirty="0">
                <a:hlinkClick r:id="rId3"/>
              </a:rPr>
              <a:t>Self paced courses</a:t>
            </a:r>
            <a:endParaRPr lang="en-US" dirty="0"/>
          </a:p>
          <a:p>
            <a:pPr>
              <a:lnSpc>
                <a:spcPct val="150000"/>
              </a:lnSpc>
            </a:pPr>
            <a:r>
              <a:rPr lang="en-US" dirty="0">
                <a:hlinkClick r:id="rId4"/>
              </a:rPr>
              <a:t>Videos and webinars</a:t>
            </a:r>
            <a:endParaRPr lang="en-US" dirty="0"/>
          </a:p>
          <a:p>
            <a:pPr>
              <a:lnSpc>
                <a:spcPct val="150000"/>
              </a:lnSpc>
            </a:pPr>
            <a:r>
              <a:rPr lang="en-US" dirty="0">
                <a:hlinkClick r:id="rId5"/>
              </a:rPr>
              <a:t>Getting started with MATLAB Videos</a:t>
            </a:r>
            <a:endParaRPr lang="en-US" dirty="0"/>
          </a:p>
          <a:p>
            <a:pPr>
              <a:lnSpc>
                <a:spcPct val="150000"/>
              </a:lnSpc>
            </a:pPr>
            <a:r>
              <a:rPr lang="en-US" dirty="0">
                <a:hlinkClick r:id="rId6"/>
              </a:rPr>
              <a:t>App Designer</a:t>
            </a:r>
            <a:endParaRPr lang="en-US" dirty="0">
              <a:hlinkClick r:id="rId7"/>
            </a:endParaRPr>
          </a:p>
          <a:p>
            <a:pPr>
              <a:lnSpc>
                <a:spcPct val="150000"/>
              </a:lnSpc>
            </a:pPr>
            <a:r>
              <a:rPr lang="en-US" dirty="0">
                <a:hlinkClick r:id="rId8"/>
              </a:rPr>
              <a:t>MATLAB Plot Gallery</a:t>
            </a:r>
            <a:endParaRPr lang="en-US" dirty="0"/>
          </a:p>
          <a:p>
            <a:endParaRPr lang="en-US" dirty="0"/>
          </a:p>
          <a:p>
            <a:endParaRPr lang="en-US" dirty="0"/>
          </a:p>
        </p:txBody>
      </p:sp>
      <p:pic>
        <p:nvPicPr>
          <p:cNvPr id="5" name="Picture 4" descr="A picture containing light&#10;&#10;Description automatically generated">
            <a:extLst>
              <a:ext uri="{FF2B5EF4-FFF2-40B4-BE49-F238E27FC236}">
                <a16:creationId xmlns:a16="http://schemas.microsoft.com/office/drawing/2014/main" id="{299420AC-58C7-4989-B03A-596E80F2504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29400" y="1600200"/>
            <a:ext cx="4657071" cy="4067175"/>
          </a:xfrm>
          <a:prstGeom prst="rect">
            <a:avLst/>
          </a:prstGeom>
        </p:spPr>
      </p:pic>
    </p:spTree>
    <p:extLst>
      <p:ext uri="{BB962C8B-B14F-4D97-AF65-F5344CB8AC3E}">
        <p14:creationId xmlns:p14="http://schemas.microsoft.com/office/powerpoint/2010/main" val="16304766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FE2EA-13FD-353F-E85F-665FA00030DE}"/>
              </a:ext>
            </a:extLst>
          </p:cNvPr>
          <p:cNvSpPr>
            <a:spLocks noGrp="1"/>
          </p:cNvSpPr>
          <p:nvPr>
            <p:ph type="title"/>
          </p:nvPr>
        </p:nvSpPr>
        <p:spPr>
          <a:xfrm>
            <a:off x="660399" y="2760854"/>
            <a:ext cx="10769600" cy="990600"/>
          </a:xfrm>
        </p:spPr>
        <p:txBody>
          <a:bodyPr anchor="ctr"/>
          <a:lstStyle/>
          <a:p>
            <a:pPr algn="ctr"/>
            <a:r>
              <a:rPr lang="en-US" dirty="0"/>
              <a:t>Follow us for upcoming events!</a:t>
            </a:r>
          </a:p>
        </p:txBody>
      </p:sp>
      <p:pic>
        <p:nvPicPr>
          <p:cNvPr id="7" name="Picture 6" descr="Qr code&#10;&#10;Description automatically generated">
            <a:extLst>
              <a:ext uri="{FF2B5EF4-FFF2-40B4-BE49-F238E27FC236}">
                <a16:creationId xmlns:a16="http://schemas.microsoft.com/office/drawing/2014/main" id="{FC6362FD-F95A-F5AD-8AFF-0616148B39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5999" y="3656156"/>
            <a:ext cx="2438400" cy="3101645"/>
          </a:xfrm>
          <a:prstGeom prst="rect">
            <a:avLst/>
          </a:prstGeom>
        </p:spPr>
      </p:pic>
      <p:pic>
        <p:nvPicPr>
          <p:cNvPr id="9" name="Picture 8" descr="Qr code&#10;&#10;Description automatically generated">
            <a:extLst>
              <a:ext uri="{FF2B5EF4-FFF2-40B4-BE49-F238E27FC236}">
                <a16:creationId xmlns:a16="http://schemas.microsoft.com/office/drawing/2014/main" id="{25A28478-0417-0894-6922-6B46932EC3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1578" y="3630429"/>
            <a:ext cx="2438401" cy="3101646"/>
          </a:xfrm>
          <a:prstGeom prst="rect">
            <a:avLst/>
          </a:prstGeom>
        </p:spPr>
      </p:pic>
      <p:pic>
        <p:nvPicPr>
          <p:cNvPr id="11" name="Picture 10" descr="Qr code&#10;&#10;Description automatically generated">
            <a:extLst>
              <a:ext uri="{FF2B5EF4-FFF2-40B4-BE49-F238E27FC236}">
                <a16:creationId xmlns:a16="http://schemas.microsoft.com/office/drawing/2014/main" id="{DC6F8790-DCFB-BB5F-7322-8D9381929C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021" y="3627116"/>
            <a:ext cx="2438400" cy="3101644"/>
          </a:xfrm>
          <a:prstGeom prst="rect">
            <a:avLst/>
          </a:prstGeom>
        </p:spPr>
      </p:pic>
      <p:sp>
        <p:nvSpPr>
          <p:cNvPr id="12" name="Title 1">
            <a:extLst>
              <a:ext uri="{FF2B5EF4-FFF2-40B4-BE49-F238E27FC236}">
                <a16:creationId xmlns:a16="http://schemas.microsoft.com/office/drawing/2014/main" id="{8C932249-BC53-3787-4C61-1AC1BA078CE4}"/>
              </a:ext>
            </a:extLst>
          </p:cNvPr>
          <p:cNvSpPr txBox="1">
            <a:spLocks/>
          </p:cNvSpPr>
          <p:nvPr/>
        </p:nvSpPr>
        <p:spPr>
          <a:xfrm>
            <a:off x="4510790" y="246941"/>
            <a:ext cx="3170420" cy="723900"/>
          </a:xfrm>
          <a:prstGeom prst="rect">
            <a:avLst/>
          </a:prstGeom>
        </p:spPr>
        <p:txBody>
          <a:bodyPr vert="horz" lIns="91440" tIns="45720" rIns="91440" bIns="45720" rtlCol="0" anchor="ctr" anchorCtr="0">
            <a:noAutofit/>
          </a:bodyPr>
          <a:lstStyle>
            <a:lvl1pPr algn="l" defTabSz="916680" rtl="0" eaLnBrk="1" latinLnBrk="0" hangingPunct="1">
              <a:spcBef>
                <a:spcPct val="0"/>
              </a:spcBef>
              <a:buNone/>
              <a:defRPr sz="2800" b="0" kern="1200" baseline="0">
                <a:solidFill>
                  <a:schemeClr val="tx2"/>
                </a:solidFill>
                <a:latin typeface="Arial" pitchFamily="34" charset="0"/>
                <a:ea typeface="+mj-ea"/>
                <a:cs typeface="Arial" pitchFamily="34" charset="0"/>
              </a:defRPr>
            </a:lvl1pPr>
          </a:lstStyle>
          <a:p>
            <a:pPr algn="ctr"/>
            <a:r>
              <a:rPr lang="en-US" dirty="0"/>
              <a:t>Feedback form</a:t>
            </a:r>
          </a:p>
        </p:txBody>
      </p:sp>
      <p:pic>
        <p:nvPicPr>
          <p:cNvPr id="14" name="Picture 13" descr="Qr code&#10;&#10;Description automatically generated">
            <a:extLst>
              <a:ext uri="{FF2B5EF4-FFF2-40B4-BE49-F238E27FC236}">
                <a16:creationId xmlns:a16="http://schemas.microsoft.com/office/drawing/2014/main" id="{6B420CE3-BABE-7B37-6A1A-0CBD4F291F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4676" y="878409"/>
            <a:ext cx="2184400" cy="2184400"/>
          </a:xfrm>
          <a:prstGeom prst="rect">
            <a:avLst/>
          </a:prstGeom>
        </p:spPr>
      </p:pic>
    </p:spTree>
    <p:extLst>
      <p:ext uri="{BB962C8B-B14F-4D97-AF65-F5344CB8AC3E}">
        <p14:creationId xmlns:p14="http://schemas.microsoft.com/office/powerpoint/2010/main" val="932510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p:txBody>
          <a:bodyPr/>
          <a:lstStyle/>
          <a:p>
            <a:r>
              <a:rPr lang="en-US" dirty="0"/>
              <a:t>Agenda</a:t>
            </a:r>
            <a:endParaRPr lang="en-US" sz="2400" i="1" dirty="0"/>
          </a:p>
        </p:txBody>
      </p:sp>
      <p:sp>
        <p:nvSpPr>
          <p:cNvPr id="48130" name="Rectangle 3"/>
          <p:cNvSpPr>
            <a:spLocks noGrp="1" noChangeArrowheads="1"/>
          </p:cNvSpPr>
          <p:nvPr>
            <p:ph idx="1"/>
          </p:nvPr>
        </p:nvSpPr>
        <p:spPr/>
        <p:txBody>
          <a:bodyPr/>
          <a:lstStyle/>
          <a:p>
            <a:pPr marL="341313" indent="-341313">
              <a:tabLst>
                <a:tab pos="457200" algn="l"/>
              </a:tabLst>
            </a:pPr>
            <a:r>
              <a:rPr lang="en-US" dirty="0"/>
              <a:t>Introduction to MATLAB</a:t>
            </a:r>
          </a:p>
          <a:p>
            <a:pPr marL="341313" indent="-341313">
              <a:tabLst>
                <a:tab pos="457200" algn="l"/>
              </a:tabLst>
            </a:pPr>
            <a:endParaRPr lang="en-US" dirty="0"/>
          </a:p>
          <a:p>
            <a:pPr marL="341313" indent="-341313">
              <a:spcAft>
                <a:spcPts val="600"/>
              </a:spcAft>
              <a:tabLst>
                <a:tab pos="457200" algn="l"/>
              </a:tabLst>
            </a:pPr>
            <a:r>
              <a:rPr lang="en-US" dirty="0"/>
              <a:t>Demo: Fuel economy analysis</a:t>
            </a:r>
          </a:p>
          <a:p>
            <a:pPr marL="798513" lvl="1" indent="-341313">
              <a:spcAft>
                <a:spcPts val="600"/>
              </a:spcAft>
              <a:buSzPct val="75000"/>
              <a:buFont typeface="Wingdings" pitchFamily="2" charset="2"/>
              <a:buChar char="§"/>
              <a:tabLst>
                <a:tab pos="457200" algn="l"/>
              </a:tabLst>
            </a:pPr>
            <a:r>
              <a:rPr lang="en-US" dirty="0"/>
              <a:t>Importing data</a:t>
            </a:r>
          </a:p>
          <a:p>
            <a:pPr marL="798513" lvl="1" indent="-341313">
              <a:spcAft>
                <a:spcPts val="600"/>
              </a:spcAft>
              <a:buSzPct val="75000"/>
              <a:buFont typeface="Wingdings" pitchFamily="2" charset="2"/>
              <a:buChar char="§"/>
              <a:tabLst>
                <a:tab pos="457200" algn="l"/>
              </a:tabLst>
            </a:pPr>
            <a:r>
              <a:rPr lang="en-US" dirty="0"/>
              <a:t>Creating visualizations</a:t>
            </a:r>
          </a:p>
          <a:p>
            <a:pPr marL="798513" lvl="1" indent="-341313">
              <a:spcAft>
                <a:spcPts val="600"/>
              </a:spcAft>
              <a:buSzPct val="75000"/>
              <a:buFont typeface="Wingdings" pitchFamily="2" charset="2"/>
              <a:buChar char="§"/>
              <a:tabLst>
                <a:tab pos="457200" algn="l"/>
              </a:tabLst>
            </a:pPr>
            <a:r>
              <a:rPr lang="en-US" dirty="0"/>
              <a:t>Curve fitting</a:t>
            </a:r>
          </a:p>
          <a:p>
            <a:pPr marL="798513" lvl="1" indent="-341313">
              <a:buSzPct val="75000"/>
              <a:buFont typeface="Wingdings" pitchFamily="2" charset="2"/>
              <a:buChar char="§"/>
              <a:tabLst>
                <a:tab pos="457200" algn="l"/>
              </a:tabLst>
            </a:pPr>
            <a:r>
              <a:rPr lang="en-US" dirty="0"/>
              <a:t>Creating an app</a:t>
            </a:r>
          </a:p>
          <a:p>
            <a:pPr marL="798513" lvl="1" indent="-341313">
              <a:buSzPct val="75000"/>
              <a:buFont typeface="Wingdings" pitchFamily="2" charset="2"/>
              <a:buChar char="§"/>
              <a:tabLst>
                <a:tab pos="457200" algn="l"/>
              </a:tabLst>
            </a:pPr>
            <a:endParaRPr lang="en-US" sz="1800" dirty="0"/>
          </a:p>
          <a:p>
            <a:pPr marL="341313" indent="-341313">
              <a:spcAft>
                <a:spcPts val="600"/>
              </a:spcAft>
              <a:tabLst>
                <a:tab pos="457200" algn="l"/>
              </a:tabLst>
            </a:pPr>
            <a:r>
              <a:rPr lang="en-US" dirty="0"/>
              <a:t>Resources to get started</a:t>
            </a:r>
          </a:p>
          <a:p>
            <a:pPr marL="341313" indent="-341313">
              <a:spcAft>
                <a:spcPts val="600"/>
              </a:spcAft>
              <a:tabLst>
                <a:tab pos="457200" algn="l"/>
              </a:tabLst>
            </a:pPr>
            <a:endParaRPr lang="en-US" dirty="0"/>
          </a:p>
          <a:p>
            <a:pPr marL="341313" indent="-341313">
              <a:spcAft>
                <a:spcPts val="600"/>
              </a:spcAft>
              <a:tabLst>
                <a:tab pos="457200" algn="l"/>
              </a:tabLst>
            </a:pPr>
            <a:r>
              <a:rPr lang="en-US" dirty="0"/>
              <a:t>Grab your goodies and doughnuts!</a:t>
            </a:r>
          </a:p>
          <a:p>
            <a:endParaRPr lang="en-US" dirty="0"/>
          </a:p>
        </p:txBody>
      </p:sp>
      <p:pic>
        <p:nvPicPr>
          <p:cNvPr id="5" name="Picture 4" descr="L-Membrane_CMYK_Master_Smal.gif">
            <a:extLst>
              <a:ext uri="{FF2B5EF4-FFF2-40B4-BE49-F238E27FC236}">
                <a16:creationId xmlns:a16="http://schemas.microsoft.com/office/drawing/2014/main" id="{618E62D0-E628-4C6D-BCF0-9B1411FF1D4E}"/>
              </a:ext>
            </a:extLst>
          </p:cNvPr>
          <p:cNvPicPr>
            <a:picLocks noChangeAspect="1"/>
          </p:cNvPicPr>
          <p:nvPr/>
        </p:nvPicPr>
        <p:blipFill>
          <a:blip r:embed="rId3" cstate="print"/>
          <a:stretch>
            <a:fillRect/>
          </a:stretch>
        </p:blipFill>
        <p:spPr>
          <a:xfrm>
            <a:off x="7315200" y="2133600"/>
            <a:ext cx="2985096" cy="2694879"/>
          </a:xfrm>
          <a:prstGeom prst="rect">
            <a:avLst/>
          </a:prstGeom>
        </p:spPr>
      </p:pic>
    </p:spTree>
    <p:extLst>
      <p:ext uri="{BB962C8B-B14F-4D97-AF65-F5344CB8AC3E}">
        <p14:creationId xmlns:p14="http://schemas.microsoft.com/office/powerpoint/2010/main" val="306635902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277020F0-E71D-9F32-C0D6-F041CFFD7A2B}"/>
              </a:ext>
            </a:extLst>
          </p:cNvPr>
          <p:cNvGrpSpPr/>
          <p:nvPr/>
        </p:nvGrpSpPr>
        <p:grpSpPr>
          <a:xfrm>
            <a:off x="1055440" y="1124744"/>
            <a:ext cx="4277291" cy="2125154"/>
            <a:chOff x="1042572" y="834862"/>
            <a:chExt cx="4277291" cy="2125154"/>
          </a:xfrm>
        </p:grpSpPr>
        <p:sp>
          <p:nvSpPr>
            <p:cNvPr id="11" name="Callout: Line with Border and Accent Bar 10">
              <a:extLst>
                <a:ext uri="{FF2B5EF4-FFF2-40B4-BE49-F238E27FC236}">
                  <a16:creationId xmlns:a16="http://schemas.microsoft.com/office/drawing/2014/main" id="{C5C72BDC-970A-397B-CC86-C9236E9951A2}"/>
                </a:ext>
              </a:extLst>
            </p:cNvPr>
            <p:cNvSpPr/>
            <p:nvPr/>
          </p:nvSpPr>
          <p:spPr>
            <a:xfrm>
              <a:off x="3670327" y="834862"/>
              <a:ext cx="1649536" cy="398557"/>
            </a:xfrm>
            <a:prstGeom prst="accentBorderCallout1">
              <a:avLst>
                <a:gd name="adj1" fmla="val 49389"/>
                <a:gd name="adj2" fmla="val -8333"/>
                <a:gd name="adj3" fmla="val 84050"/>
                <a:gd name="adj4" fmla="val -44696"/>
              </a:avLst>
            </a:prstGeom>
            <a:ln w="3810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latin typeface="Product Sans" panose="020B0403030502040203" pitchFamily="34" charset="0"/>
                </a:rPr>
                <a:t>Jack Little</a:t>
              </a:r>
            </a:p>
          </p:txBody>
        </p:sp>
        <p:sp>
          <p:nvSpPr>
            <p:cNvPr id="13" name="Callout: Line with Border and Accent Bar 12">
              <a:extLst>
                <a:ext uri="{FF2B5EF4-FFF2-40B4-BE49-F238E27FC236}">
                  <a16:creationId xmlns:a16="http://schemas.microsoft.com/office/drawing/2014/main" id="{B293487E-B25D-E646-6A8C-3F9783B138F9}"/>
                </a:ext>
              </a:extLst>
            </p:cNvPr>
            <p:cNvSpPr/>
            <p:nvPr/>
          </p:nvSpPr>
          <p:spPr>
            <a:xfrm>
              <a:off x="3850884" y="1698160"/>
              <a:ext cx="1415059" cy="398557"/>
            </a:xfrm>
            <a:prstGeom prst="accentBorderCallout1">
              <a:avLst>
                <a:gd name="adj1" fmla="val 51577"/>
                <a:gd name="adj2" fmla="val -9028"/>
                <a:gd name="adj3" fmla="val 53411"/>
                <a:gd name="adj4" fmla="val -47620"/>
              </a:avLst>
            </a:prstGeom>
            <a:ln w="3810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latin typeface="Product Sans" panose="020B0403030502040203" pitchFamily="34" charset="0"/>
                </a:rPr>
                <a:t>Cleve Moler</a:t>
              </a:r>
            </a:p>
          </p:txBody>
        </p:sp>
        <p:sp>
          <p:nvSpPr>
            <p:cNvPr id="15" name="Callout: Line with Border and Accent Bar 14">
              <a:extLst>
                <a:ext uri="{FF2B5EF4-FFF2-40B4-BE49-F238E27FC236}">
                  <a16:creationId xmlns:a16="http://schemas.microsoft.com/office/drawing/2014/main" id="{493B0D3A-60EF-DDD6-5E2A-BD2BA8300914}"/>
                </a:ext>
              </a:extLst>
            </p:cNvPr>
            <p:cNvSpPr/>
            <p:nvPr/>
          </p:nvSpPr>
          <p:spPr>
            <a:xfrm>
              <a:off x="3670327" y="2561459"/>
              <a:ext cx="1649536" cy="398557"/>
            </a:xfrm>
            <a:prstGeom prst="accentBorderCallout1">
              <a:avLst>
                <a:gd name="adj1" fmla="val 47200"/>
                <a:gd name="adj2" fmla="val -8333"/>
                <a:gd name="adj3" fmla="val -12243"/>
                <a:gd name="adj4" fmla="val -51178"/>
              </a:avLst>
            </a:prstGeom>
            <a:ln w="3810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latin typeface="Product Sans" panose="020B0403030502040203" pitchFamily="34" charset="0"/>
                </a:rPr>
                <a:t>Steve Bangert</a:t>
              </a:r>
            </a:p>
          </p:txBody>
        </p:sp>
        <p:pic>
          <p:nvPicPr>
            <p:cNvPr id="10245" name="Picture 5" descr="602 Founded Icon Illustrations &amp; Clip Art - iStock">
              <a:extLst>
                <a:ext uri="{FF2B5EF4-FFF2-40B4-BE49-F238E27FC236}">
                  <a16:creationId xmlns:a16="http://schemas.microsoft.com/office/drawing/2014/main" id="{1A41A654-420C-2E4E-ACAE-D39134998CDE}"/>
                </a:ext>
              </a:extLst>
            </p:cNvPr>
            <p:cNvPicPr>
              <a:picLocks noChangeArrowheads="1"/>
            </p:cNvPicPr>
            <p:nvPr/>
          </p:nvPicPr>
          <p:blipFill rotWithShape="1">
            <a:blip r:embed="rId3">
              <a:extLst>
                <a:ext uri="{28A0092B-C50C-407E-A947-70E740481C1C}">
                  <a14:useLocalDpi xmlns:a14="http://schemas.microsoft.com/office/drawing/2010/main" val="0"/>
                </a:ext>
              </a:extLst>
            </a:blip>
            <a:srcRect l="12686" t="9826" r="13945" b="13021"/>
            <a:stretch/>
          </p:blipFill>
          <p:spPr bwMode="auto">
            <a:xfrm>
              <a:off x="1042572" y="834862"/>
              <a:ext cx="2124000" cy="2125154"/>
            </a:xfrm>
            <a:prstGeom prst="ellipse">
              <a:avLst/>
            </a:prstGeom>
            <a:noFill/>
            <a:ln w="38100">
              <a:solidFill>
                <a:srgbClr val="7030A0"/>
              </a:solidFill>
            </a:ln>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0CA5A49A-5CC3-27A9-EC0C-7C46BFC6EDF8}"/>
              </a:ext>
            </a:extLst>
          </p:cNvPr>
          <p:cNvGrpSpPr/>
          <p:nvPr/>
        </p:nvGrpSpPr>
        <p:grpSpPr>
          <a:xfrm>
            <a:off x="6096000" y="1229951"/>
            <a:ext cx="5264330" cy="1914738"/>
            <a:chOff x="6303924" y="4439325"/>
            <a:chExt cx="5281616" cy="1914738"/>
          </a:xfrm>
        </p:grpSpPr>
        <p:sp>
          <p:nvSpPr>
            <p:cNvPr id="19" name="Callout: Line with Border and Accent Bar 18">
              <a:extLst>
                <a:ext uri="{FF2B5EF4-FFF2-40B4-BE49-F238E27FC236}">
                  <a16:creationId xmlns:a16="http://schemas.microsoft.com/office/drawing/2014/main" id="{9BE154A4-1EE4-AC61-E06B-711B0C3A52A4}"/>
                </a:ext>
              </a:extLst>
            </p:cNvPr>
            <p:cNvSpPr/>
            <p:nvPr/>
          </p:nvSpPr>
          <p:spPr>
            <a:xfrm flipH="1">
              <a:off x="6303924" y="5036694"/>
              <a:ext cx="2672748" cy="720000"/>
            </a:xfrm>
            <a:prstGeom prst="accentBorderCallout1">
              <a:avLst>
                <a:gd name="adj1" fmla="val 50789"/>
                <a:gd name="adj2" fmla="val -8333"/>
                <a:gd name="adj3" fmla="val 51335"/>
                <a:gd name="adj4" fmla="val -28785"/>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latin typeface="Product Sans" panose="020B0403030502040203" pitchFamily="34" charset="0"/>
                </a:rPr>
                <a:t>December 7,1984</a:t>
              </a:r>
            </a:p>
            <a:p>
              <a:pPr algn="ctr"/>
              <a:r>
                <a:rPr lang="en-IN" sz="1600" dirty="0">
                  <a:latin typeface="Product Sans" panose="020B0403030502040203" pitchFamily="34" charset="0"/>
                </a:rPr>
                <a:t>Natick, Massachusetts, USA</a:t>
              </a:r>
            </a:p>
          </p:txBody>
        </p:sp>
        <p:pic>
          <p:nvPicPr>
            <p:cNvPr id="10247" name="Picture 7">
              <a:extLst>
                <a:ext uri="{FF2B5EF4-FFF2-40B4-BE49-F238E27FC236}">
                  <a16:creationId xmlns:a16="http://schemas.microsoft.com/office/drawing/2014/main" id="{B8F6B49D-D665-1DD8-AFA8-D89C5A1455D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469" t="12969" r="10393" b="12969"/>
            <a:stretch/>
          </p:blipFill>
          <p:spPr bwMode="auto">
            <a:xfrm>
              <a:off x="9671899" y="4439325"/>
              <a:ext cx="1913641" cy="1914738"/>
            </a:xfrm>
            <a:prstGeom prst="ellipse">
              <a:avLst/>
            </a:prstGeom>
            <a:noFill/>
            <a:ln w="38100">
              <a:solidFill>
                <a:srgbClr val="00B050"/>
              </a:solidFill>
            </a:ln>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94CD01B4-750B-CFD2-86E3-E04ED0EE46FF}"/>
              </a:ext>
            </a:extLst>
          </p:cNvPr>
          <p:cNvGrpSpPr/>
          <p:nvPr/>
        </p:nvGrpSpPr>
        <p:grpSpPr>
          <a:xfrm>
            <a:off x="2039444" y="4163680"/>
            <a:ext cx="8113111" cy="1905000"/>
            <a:chOff x="911424" y="3897985"/>
            <a:chExt cx="8113111" cy="1905000"/>
          </a:xfrm>
        </p:grpSpPr>
        <p:sp>
          <p:nvSpPr>
            <p:cNvPr id="21" name="Callout: Line with Border and Accent Bar 20">
              <a:extLst>
                <a:ext uri="{FF2B5EF4-FFF2-40B4-BE49-F238E27FC236}">
                  <a16:creationId xmlns:a16="http://schemas.microsoft.com/office/drawing/2014/main" id="{AD57F2B8-98CF-1296-6607-EC3F7FBA2539}"/>
                </a:ext>
              </a:extLst>
            </p:cNvPr>
            <p:cNvSpPr/>
            <p:nvPr/>
          </p:nvSpPr>
          <p:spPr>
            <a:xfrm>
              <a:off x="3934566" y="4104118"/>
              <a:ext cx="5089969" cy="1492733"/>
            </a:xfrm>
            <a:prstGeom prst="accentBorderCallout1">
              <a:avLst>
                <a:gd name="adj1" fmla="val 49018"/>
                <a:gd name="adj2" fmla="val -6008"/>
                <a:gd name="adj3" fmla="val 49081"/>
                <a:gd name="adj4" fmla="val -21637"/>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Product Sans" panose="020B0403030502040203" pitchFamily="34" charset="0"/>
                </a:rPr>
                <a:t>To provide an environment for scientists, engineers and programmers to analyze and visualize data and develop algorithms, and Simulink, a graphical and simulation environment for model-based design of dynamic systems.</a:t>
              </a:r>
              <a:endParaRPr lang="en-IN" dirty="0">
                <a:latin typeface="Product Sans" panose="020B0403030502040203" pitchFamily="34" charset="0"/>
              </a:endParaRPr>
            </a:p>
          </p:txBody>
        </p:sp>
        <p:pic>
          <p:nvPicPr>
            <p:cNvPr id="10249" name="Picture 9" descr="why Icon - Free PNG &amp; SVG 646724 - Noun Project">
              <a:extLst>
                <a:ext uri="{FF2B5EF4-FFF2-40B4-BE49-F238E27FC236}">
                  <a16:creationId xmlns:a16="http://schemas.microsoft.com/office/drawing/2014/main" id="{EC2783A4-1044-73C2-A696-4F02887A0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1424" y="3897985"/>
              <a:ext cx="1905000" cy="1905000"/>
            </a:xfrm>
            <a:prstGeom prst="ellipse">
              <a:avLst/>
            </a:prstGeom>
            <a:noFill/>
            <a:ln w="38100">
              <a:solidFill>
                <a:schemeClr val="accent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27181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CF4C0125-7816-11B2-78B8-357BB8E3F5FC}"/>
              </a:ext>
            </a:extLst>
          </p:cNvPr>
          <p:cNvSpPr/>
          <p:nvPr/>
        </p:nvSpPr>
        <p:spPr>
          <a:xfrm>
            <a:off x="895927" y="1851143"/>
            <a:ext cx="4133273" cy="3993845"/>
          </a:xfrm>
          <a:prstGeom prst="ellipse">
            <a:avLst/>
          </a:prstGeom>
          <a:blipFill dpi="0" rotWithShape="1">
            <a:blip r:embed="rId2">
              <a:extLst>
                <a:ext uri="{28A0092B-C50C-407E-A947-70E740481C1C}">
                  <a14:useLocalDpi xmlns:a14="http://schemas.microsoft.com/office/drawing/2010/main" val="0"/>
                </a:ext>
              </a:extLst>
            </a:blip>
            <a:srcRect/>
            <a:stretch>
              <a:fillRect l="7927" t="8411" r="16701" b="13210"/>
            </a:stretch>
          </a:blip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Callout: Line with Border and Accent Bar 16">
            <a:extLst>
              <a:ext uri="{FF2B5EF4-FFF2-40B4-BE49-F238E27FC236}">
                <a16:creationId xmlns:a16="http://schemas.microsoft.com/office/drawing/2014/main" id="{D2937623-D1C4-C9AA-AA0A-0A1E51A8D01A}"/>
              </a:ext>
            </a:extLst>
          </p:cNvPr>
          <p:cNvSpPr/>
          <p:nvPr/>
        </p:nvSpPr>
        <p:spPr>
          <a:xfrm>
            <a:off x="6795246" y="5109882"/>
            <a:ext cx="4713913" cy="969146"/>
          </a:xfrm>
          <a:prstGeom prst="accentBorderCallout1">
            <a:avLst>
              <a:gd name="adj1" fmla="val 51308"/>
              <a:gd name="adj2" fmla="val -8333"/>
              <a:gd name="adj3" fmla="val 12774"/>
              <a:gd name="adj4" fmla="val -50694"/>
            </a:avLst>
          </a:prstGeom>
          <a:solidFill>
            <a:srgbClr val="7030A0"/>
          </a:solid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marL="742950" lvl="1" indent="-285750">
              <a:spcBef>
                <a:spcPts val="480"/>
              </a:spcBef>
              <a:buSzPts val="1800"/>
              <a:buFont typeface="Arial" panose="020B0604020202020204" pitchFamily="34" charset="0"/>
              <a:buChar char="•"/>
            </a:pPr>
            <a:r>
              <a:rPr lang="en-US" sz="1600" dirty="0">
                <a:latin typeface="Product Sans" panose="020B0403030502040203" pitchFamily="34" charset="0"/>
              </a:rPr>
              <a:t>Software Application with 100+ Toolboxes</a:t>
            </a:r>
          </a:p>
          <a:p>
            <a:pPr marL="742950" lvl="1" indent="-285750">
              <a:spcBef>
                <a:spcPts val="480"/>
              </a:spcBef>
              <a:buSzPts val="1800"/>
              <a:buFont typeface="Arial" panose="020B0604020202020204" pitchFamily="34" charset="0"/>
              <a:buChar char="•"/>
            </a:pPr>
            <a:r>
              <a:rPr lang="en-US" sz="1600" dirty="0">
                <a:latin typeface="Product Sans" panose="020B0403030502040203" pitchFamily="34" charset="0"/>
              </a:rPr>
              <a:t>Supporting Packages, &amp; Add-Ons</a:t>
            </a:r>
          </a:p>
        </p:txBody>
      </p:sp>
      <p:sp>
        <p:nvSpPr>
          <p:cNvPr id="7" name="Callout: Line with Border and Accent Bar 14">
            <a:extLst>
              <a:ext uri="{FF2B5EF4-FFF2-40B4-BE49-F238E27FC236}">
                <a16:creationId xmlns:a16="http://schemas.microsoft.com/office/drawing/2014/main" id="{89E4345C-FEBB-64E7-7B71-B0C90F23B783}"/>
              </a:ext>
            </a:extLst>
          </p:cNvPr>
          <p:cNvSpPr/>
          <p:nvPr/>
        </p:nvSpPr>
        <p:spPr>
          <a:xfrm>
            <a:off x="6795247" y="3191345"/>
            <a:ext cx="4713912" cy="1712438"/>
          </a:xfrm>
          <a:prstGeom prst="accentBorderCallout1">
            <a:avLst>
              <a:gd name="adj1" fmla="val 45495"/>
              <a:gd name="adj2" fmla="val -8374"/>
              <a:gd name="adj3" fmla="val 45638"/>
              <a:gd name="adj4" fmla="val -37382"/>
            </a:avLst>
          </a:prstGeom>
          <a:solidFill>
            <a:srgbClr val="7030A0"/>
          </a:solid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marL="742950" lvl="1" indent="-285750">
              <a:spcBef>
                <a:spcPts val="559"/>
              </a:spcBef>
              <a:buSzPts val="2095"/>
              <a:buFont typeface="Arial" panose="020B0604020202020204" pitchFamily="34" charset="0"/>
              <a:buChar char="•"/>
            </a:pPr>
            <a:r>
              <a:rPr lang="en-US" sz="1600" dirty="0">
                <a:latin typeface="Product Sans" panose="020B0403030502040203" pitchFamily="34" charset="0"/>
              </a:rPr>
              <a:t>Integrated Development Environment</a:t>
            </a:r>
          </a:p>
          <a:p>
            <a:pPr marL="742950" lvl="1" indent="-285750">
              <a:spcBef>
                <a:spcPts val="559"/>
              </a:spcBef>
              <a:buSzPts val="2095"/>
              <a:buFont typeface="Arial" panose="020B0604020202020204" pitchFamily="34" charset="0"/>
              <a:buChar char="•"/>
            </a:pPr>
            <a:r>
              <a:rPr lang="en-US" sz="1600" dirty="0">
                <a:latin typeface="Product Sans" panose="020B0403030502040203" pitchFamily="34" charset="0"/>
              </a:rPr>
              <a:t>Data Analysis and Visualization</a:t>
            </a:r>
          </a:p>
          <a:p>
            <a:pPr marL="742950" lvl="1" indent="-285750">
              <a:spcBef>
                <a:spcPts val="559"/>
              </a:spcBef>
              <a:buSzPts val="2095"/>
              <a:buFont typeface="Arial" panose="020B0604020202020204" pitchFamily="34" charset="0"/>
              <a:buChar char="•"/>
            </a:pPr>
            <a:r>
              <a:rPr lang="en-US" sz="1600" dirty="0">
                <a:latin typeface="Product Sans" panose="020B0403030502040203" pitchFamily="34" charset="0"/>
              </a:rPr>
              <a:t>Algorithm/Controller Development</a:t>
            </a:r>
          </a:p>
          <a:p>
            <a:pPr marL="742950" lvl="1" indent="-285750">
              <a:spcBef>
                <a:spcPts val="559"/>
              </a:spcBef>
              <a:buSzPts val="2095"/>
              <a:buFont typeface="Arial" panose="020B0604020202020204" pitchFamily="34" charset="0"/>
              <a:buChar char="•"/>
            </a:pPr>
            <a:r>
              <a:rPr lang="en-US" sz="1600" dirty="0">
                <a:latin typeface="Product Sans" panose="020B0403030502040203" pitchFamily="34" charset="0"/>
              </a:rPr>
              <a:t>Create model, Numeric Computation, Modeling &amp; Simulation</a:t>
            </a:r>
            <a:endParaRPr lang="en-IN" sz="1600" dirty="0">
              <a:latin typeface="Product Sans" panose="020B0403030502040203" pitchFamily="34" charset="0"/>
              <a:cs typeface="Arial" pitchFamily="34" charset="0"/>
            </a:endParaRPr>
          </a:p>
        </p:txBody>
      </p:sp>
      <p:sp>
        <p:nvSpPr>
          <p:cNvPr id="8" name="Callout: Line with Border and Accent Bar 12">
            <a:extLst>
              <a:ext uri="{FF2B5EF4-FFF2-40B4-BE49-F238E27FC236}">
                <a16:creationId xmlns:a16="http://schemas.microsoft.com/office/drawing/2014/main" id="{2DCA370B-FE15-7ABF-9AE8-72E11385C6BC}"/>
              </a:ext>
            </a:extLst>
          </p:cNvPr>
          <p:cNvSpPr/>
          <p:nvPr/>
        </p:nvSpPr>
        <p:spPr>
          <a:xfrm>
            <a:off x="6795247" y="1286485"/>
            <a:ext cx="4713912" cy="1698761"/>
          </a:xfrm>
          <a:prstGeom prst="accentBorderCallout1">
            <a:avLst>
              <a:gd name="adj1" fmla="val 45533"/>
              <a:gd name="adj2" fmla="val -8143"/>
              <a:gd name="adj3" fmla="val 77579"/>
              <a:gd name="adj4" fmla="val -46131"/>
            </a:avLst>
          </a:prstGeom>
          <a:solidFill>
            <a:srgbClr val="7030A0"/>
          </a:solid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marL="742950" lvl="1" indent="-285750">
              <a:buSzPts val="1800"/>
              <a:buFont typeface="Arial" panose="020B0604020202020204" pitchFamily="34" charset="0"/>
              <a:buChar char="•"/>
            </a:pPr>
            <a:r>
              <a:rPr lang="en-US" sz="1600" b="1" i="1" dirty="0">
                <a:solidFill>
                  <a:schemeClr val="bg1"/>
                </a:solidFill>
                <a:latin typeface="Product Sans" panose="020B0403030502040203" pitchFamily="34" charset="0"/>
              </a:rPr>
              <a:t>MAT</a:t>
            </a:r>
            <a:r>
              <a:rPr lang="en-US" sz="1600" dirty="0">
                <a:solidFill>
                  <a:schemeClr val="bg1"/>
                </a:solidFill>
                <a:latin typeface="Product Sans" panose="020B0403030502040203" pitchFamily="34" charset="0"/>
              </a:rPr>
              <a:t>rix </a:t>
            </a:r>
            <a:r>
              <a:rPr lang="en-US" sz="1600" b="1" i="1" dirty="0">
                <a:solidFill>
                  <a:schemeClr val="bg1"/>
                </a:solidFill>
                <a:latin typeface="Product Sans" panose="020B0403030502040203" pitchFamily="34" charset="0"/>
              </a:rPr>
              <a:t>LAB</a:t>
            </a:r>
            <a:r>
              <a:rPr lang="en-US" sz="1600" dirty="0">
                <a:solidFill>
                  <a:schemeClr val="bg1"/>
                </a:solidFill>
                <a:latin typeface="Product Sans" panose="020B0403030502040203" pitchFamily="34" charset="0"/>
              </a:rPr>
              <a:t>oratory</a:t>
            </a:r>
          </a:p>
          <a:p>
            <a:pPr marL="742950" lvl="1" indent="-285750">
              <a:buSzPts val="1800"/>
              <a:buFont typeface="Arial" panose="020B0604020202020204" pitchFamily="34" charset="0"/>
              <a:buChar char="•"/>
            </a:pPr>
            <a:r>
              <a:rPr lang="en-US" sz="1600" b="0" i="0" dirty="0">
                <a:solidFill>
                  <a:schemeClr val="bg1"/>
                </a:solidFill>
                <a:effectLst/>
                <a:latin typeface="Product Sans" panose="020B0403030502040203" pitchFamily="34" charset="0"/>
              </a:rPr>
              <a:t>MATLAB was designed to compute large arrays of data in matrixes.</a:t>
            </a:r>
          </a:p>
          <a:p>
            <a:pPr marL="742950" lvl="1" indent="-285750">
              <a:buSzPts val="1800"/>
              <a:buFont typeface="Arial" panose="020B0604020202020204" pitchFamily="34" charset="0"/>
              <a:buChar char="•"/>
            </a:pPr>
            <a:r>
              <a:rPr lang="en-US" sz="1600" b="0" i="0" dirty="0">
                <a:solidFill>
                  <a:schemeClr val="bg1"/>
                </a:solidFill>
                <a:effectLst/>
                <a:latin typeface="Product Sans" panose="020B0403030502040203" pitchFamily="34" charset="0"/>
              </a:rPr>
              <a:t> It was faster than older programming languages such as Fortran at processing large amounts of data. </a:t>
            </a:r>
            <a:endParaRPr lang="en-US" sz="1600" dirty="0">
              <a:solidFill>
                <a:schemeClr val="bg1"/>
              </a:solidFill>
              <a:latin typeface="Product Sans" panose="020B0403030502040203" pitchFamily="34" charset="0"/>
            </a:endParaRPr>
          </a:p>
        </p:txBody>
      </p:sp>
      <p:sp>
        <p:nvSpPr>
          <p:cNvPr id="9" name="Title 1">
            <a:extLst>
              <a:ext uri="{FF2B5EF4-FFF2-40B4-BE49-F238E27FC236}">
                <a16:creationId xmlns:a16="http://schemas.microsoft.com/office/drawing/2014/main" id="{10B84E4E-A73C-823C-E771-1F3A370129AB}"/>
              </a:ext>
            </a:extLst>
          </p:cNvPr>
          <p:cNvSpPr txBox="1">
            <a:spLocks/>
          </p:cNvSpPr>
          <p:nvPr/>
        </p:nvSpPr>
        <p:spPr>
          <a:xfrm>
            <a:off x="4840704" y="329771"/>
            <a:ext cx="2510591" cy="75061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4400" dirty="0">
                <a:solidFill>
                  <a:srgbClr val="002060"/>
                </a:solidFill>
              </a:rPr>
              <a:t>MATLAB</a:t>
            </a:r>
          </a:p>
        </p:txBody>
      </p:sp>
    </p:spTree>
    <p:extLst>
      <p:ext uri="{BB962C8B-B14F-4D97-AF65-F5344CB8AC3E}">
        <p14:creationId xmlns:p14="http://schemas.microsoft.com/office/powerpoint/2010/main" val="4064450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3EAA7C0-7779-CD0C-C9ED-669F65167FD0}"/>
              </a:ext>
            </a:extLst>
          </p:cNvPr>
          <p:cNvSpPr txBox="1">
            <a:spLocks/>
          </p:cNvSpPr>
          <p:nvPr/>
        </p:nvSpPr>
        <p:spPr>
          <a:xfrm>
            <a:off x="4607740" y="430306"/>
            <a:ext cx="2976521" cy="682959"/>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4400" dirty="0">
                <a:solidFill>
                  <a:srgbClr val="002060"/>
                </a:solidFill>
                <a:latin typeface="Arial" panose="020B0604020202020204" pitchFamily="34" charset="0"/>
                <a:cs typeface="Arial" panose="020B0604020202020204" pitchFamily="34" charset="0"/>
              </a:rPr>
              <a:t>SIMULINK</a:t>
            </a:r>
          </a:p>
        </p:txBody>
      </p:sp>
      <p:sp>
        <p:nvSpPr>
          <p:cNvPr id="9" name="Oval 8">
            <a:extLst>
              <a:ext uri="{FF2B5EF4-FFF2-40B4-BE49-F238E27FC236}">
                <a16:creationId xmlns:a16="http://schemas.microsoft.com/office/drawing/2014/main" id="{A32118FE-1FD5-FEF0-B1CB-E03ACEA83058}"/>
              </a:ext>
            </a:extLst>
          </p:cNvPr>
          <p:cNvSpPr/>
          <p:nvPr/>
        </p:nvSpPr>
        <p:spPr>
          <a:xfrm>
            <a:off x="7584261" y="1965059"/>
            <a:ext cx="3628178" cy="3628800"/>
          </a:xfrm>
          <a:prstGeom prst="ellipse">
            <a:avLst/>
          </a:prstGeom>
          <a:blipFill dpi="0" rotWithShape="1">
            <a:blip r:embed="rId2">
              <a:extLst>
                <a:ext uri="{28A0092B-C50C-407E-A947-70E740481C1C}">
                  <a14:useLocalDpi xmlns:a14="http://schemas.microsoft.com/office/drawing/2010/main" val="0"/>
                </a:ext>
              </a:extLst>
            </a:blip>
            <a:srcRect/>
            <a:stretch>
              <a:fillRect l="15641" t="17651" r="19047" b="17519"/>
            </a:stretch>
          </a:blip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Callout: Line with Border and Accent Bar 11">
            <a:extLst>
              <a:ext uri="{FF2B5EF4-FFF2-40B4-BE49-F238E27FC236}">
                <a16:creationId xmlns:a16="http://schemas.microsoft.com/office/drawing/2014/main" id="{76B2E8CA-245B-8599-5A28-900E78708C46}"/>
              </a:ext>
            </a:extLst>
          </p:cNvPr>
          <p:cNvSpPr/>
          <p:nvPr/>
        </p:nvSpPr>
        <p:spPr>
          <a:xfrm flipH="1">
            <a:off x="737934" y="1523086"/>
            <a:ext cx="4764569" cy="1605125"/>
          </a:xfrm>
          <a:prstGeom prst="accentBorderCallout1">
            <a:avLst>
              <a:gd name="adj1" fmla="val 52083"/>
              <a:gd name="adj2" fmla="val -10861"/>
              <a:gd name="adj3" fmla="val 68505"/>
              <a:gd name="adj4" fmla="val -52518"/>
            </a:avLst>
          </a:prstGeom>
          <a:ln w="28575">
            <a:solidFill>
              <a:srgbClr val="002060"/>
            </a:solidFill>
          </a:ln>
        </p:spPr>
        <p:style>
          <a:lnRef idx="1">
            <a:schemeClr val="accent6"/>
          </a:lnRef>
          <a:fillRef idx="3">
            <a:schemeClr val="accent6"/>
          </a:fillRef>
          <a:effectRef idx="2">
            <a:schemeClr val="accent6"/>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latin typeface="Product Sans" panose="020B0403030502040203" pitchFamily="34" charset="0"/>
              </a:rPr>
              <a:t>Platform for Model-Based Design that supports system-level design, simulation, automatic code generation, and continuous test and verification of embedded systems.</a:t>
            </a:r>
            <a:endParaRPr lang="en-IN" dirty="0">
              <a:solidFill>
                <a:schemeClr val="tx1"/>
              </a:solidFill>
              <a:latin typeface="Product Sans" panose="020B0403030502040203" pitchFamily="34" charset="0"/>
            </a:endParaRPr>
          </a:p>
        </p:txBody>
      </p:sp>
      <p:sp>
        <p:nvSpPr>
          <p:cNvPr id="14" name="Callout: Line with Border and Accent Bar 13">
            <a:extLst>
              <a:ext uri="{FF2B5EF4-FFF2-40B4-BE49-F238E27FC236}">
                <a16:creationId xmlns:a16="http://schemas.microsoft.com/office/drawing/2014/main" id="{7D9493F5-6CDB-D21E-0D73-068103074BE0}"/>
              </a:ext>
            </a:extLst>
          </p:cNvPr>
          <p:cNvSpPr/>
          <p:nvPr/>
        </p:nvSpPr>
        <p:spPr>
          <a:xfrm flipH="1">
            <a:off x="737934" y="3372853"/>
            <a:ext cx="4764569" cy="1317576"/>
          </a:xfrm>
          <a:prstGeom prst="accentBorderCallout1">
            <a:avLst>
              <a:gd name="adj1" fmla="val 52083"/>
              <a:gd name="adj2" fmla="val -10861"/>
              <a:gd name="adj3" fmla="val 51202"/>
              <a:gd name="adj4" fmla="val -43927"/>
            </a:avLst>
          </a:prstGeom>
          <a:ln w="28575">
            <a:solidFill>
              <a:srgbClr val="002060"/>
            </a:solidFill>
          </a:ln>
        </p:spPr>
        <p:style>
          <a:lnRef idx="1">
            <a:schemeClr val="accent6"/>
          </a:lnRef>
          <a:fillRef idx="3">
            <a:schemeClr val="accent6"/>
          </a:fillRef>
          <a:effectRef idx="2">
            <a:schemeClr val="accent6"/>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latin typeface="Product Sans" panose="020B0403030502040203" pitchFamily="34" charset="0"/>
              </a:rPr>
              <a:t>Primary interface is a graphical block diagramming tool and a customizable set of block libraries.</a:t>
            </a:r>
            <a:endParaRPr lang="en-IN" dirty="0">
              <a:solidFill>
                <a:schemeClr val="tx1"/>
              </a:solidFill>
              <a:latin typeface="Product Sans" panose="020B0403030502040203" pitchFamily="34" charset="0"/>
            </a:endParaRPr>
          </a:p>
        </p:txBody>
      </p:sp>
      <p:sp>
        <p:nvSpPr>
          <p:cNvPr id="16" name="Callout: Line with Border and Accent Bar 15">
            <a:extLst>
              <a:ext uri="{FF2B5EF4-FFF2-40B4-BE49-F238E27FC236}">
                <a16:creationId xmlns:a16="http://schemas.microsoft.com/office/drawing/2014/main" id="{F17F9A39-6712-AC19-28CA-A96EBDAB7EA5}"/>
              </a:ext>
            </a:extLst>
          </p:cNvPr>
          <p:cNvSpPr/>
          <p:nvPr/>
        </p:nvSpPr>
        <p:spPr>
          <a:xfrm flipH="1">
            <a:off x="737934" y="4935071"/>
            <a:ext cx="4764569" cy="1317576"/>
          </a:xfrm>
          <a:prstGeom prst="accentBorderCallout1">
            <a:avLst>
              <a:gd name="adj1" fmla="val 47213"/>
              <a:gd name="adj2" fmla="val -10861"/>
              <a:gd name="adj3" fmla="val 18150"/>
              <a:gd name="adj4" fmla="val -57485"/>
            </a:avLst>
          </a:prstGeom>
          <a:ln w="28575">
            <a:solidFill>
              <a:srgbClr val="002060"/>
            </a:solidFill>
          </a:ln>
        </p:spPr>
        <p:style>
          <a:lnRef idx="1">
            <a:schemeClr val="accent6"/>
          </a:lnRef>
          <a:fillRef idx="3">
            <a:schemeClr val="accent6"/>
          </a:fillRef>
          <a:effectRef idx="2">
            <a:schemeClr val="accent6"/>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latin typeface="Product Sans" panose="020B0403030502040203" pitchFamily="34" charset="0"/>
              </a:rPr>
              <a:t>Widely used in automatic control and digital signal processing for multidomain simulation and model-based design.</a:t>
            </a:r>
            <a:endParaRPr lang="en-IN" dirty="0">
              <a:solidFill>
                <a:schemeClr val="tx1"/>
              </a:solidFill>
              <a:latin typeface="Product Sans" panose="020B0403030502040203" pitchFamily="34" charset="0"/>
            </a:endParaRPr>
          </a:p>
        </p:txBody>
      </p:sp>
    </p:spTree>
    <p:extLst>
      <p:ext uri="{BB962C8B-B14F-4D97-AF65-F5344CB8AC3E}">
        <p14:creationId xmlns:p14="http://schemas.microsoft.com/office/powerpoint/2010/main" val="908432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4B546F-F511-6398-584A-14BA3F52EB2F}"/>
              </a:ext>
            </a:extLst>
          </p:cNvPr>
          <p:cNvSpPr txBox="1"/>
          <p:nvPr/>
        </p:nvSpPr>
        <p:spPr>
          <a:xfrm>
            <a:off x="881902" y="1608610"/>
            <a:ext cx="10428195" cy="23529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i="0" dirty="0">
                <a:solidFill>
                  <a:srgbClr val="202124"/>
                </a:solidFill>
                <a:effectLst/>
                <a:latin typeface="Product Sans" panose="020B0403030502040203" pitchFamily="34" charset="0"/>
                <a:cs typeface="Aldhabi" panose="01000000000000000000" pitchFamily="2" charset="-78"/>
              </a:rPr>
              <a:t>The Simulink approach is based on time based and multi rate system, so that will be useful for HDL (Hardware Description Language) code generation. Simulink is graphical and more interactive to the user.</a:t>
            </a:r>
          </a:p>
          <a:p>
            <a:pPr marL="285750" indent="-285750">
              <a:lnSpc>
                <a:spcPct val="150000"/>
              </a:lnSpc>
              <a:buFont typeface="Arial" panose="020B0604020202020204" pitchFamily="34" charset="0"/>
              <a:buChar char="•"/>
            </a:pPr>
            <a:r>
              <a:rPr lang="en-US" sz="2000" i="0" dirty="0">
                <a:solidFill>
                  <a:srgbClr val="202124"/>
                </a:solidFill>
                <a:effectLst/>
                <a:latin typeface="Product Sans" panose="020B0403030502040203" pitchFamily="34" charset="0"/>
                <a:cs typeface="Aldhabi" panose="01000000000000000000" pitchFamily="2" charset="-78"/>
              </a:rPr>
              <a:t>MATLAB is for the mathematics based algorithm development and which will not consider the time while in simulation (independent of time). </a:t>
            </a:r>
            <a:endParaRPr lang="en-IN" sz="2000" dirty="0">
              <a:latin typeface="Product Sans" panose="020B0403030502040203" pitchFamily="34" charset="0"/>
              <a:cs typeface="Aldhabi" panose="01000000000000000000" pitchFamily="2" charset="-78"/>
            </a:endParaRPr>
          </a:p>
        </p:txBody>
      </p:sp>
      <p:sp>
        <p:nvSpPr>
          <p:cNvPr id="5" name="TextBox 4">
            <a:extLst>
              <a:ext uri="{FF2B5EF4-FFF2-40B4-BE49-F238E27FC236}">
                <a16:creationId xmlns:a16="http://schemas.microsoft.com/office/drawing/2014/main" id="{4CEA2D1F-E712-6D7D-2BCE-CEFBFD8689BC}"/>
              </a:ext>
            </a:extLst>
          </p:cNvPr>
          <p:cNvSpPr txBox="1"/>
          <p:nvPr/>
        </p:nvSpPr>
        <p:spPr>
          <a:xfrm>
            <a:off x="3288927" y="538869"/>
            <a:ext cx="5614147" cy="707886"/>
          </a:xfrm>
          <a:prstGeom prst="rect">
            <a:avLst/>
          </a:prstGeom>
          <a:noFill/>
        </p:spPr>
        <p:txBody>
          <a:bodyPr wrap="square" rtlCol="0">
            <a:spAutoFit/>
          </a:bodyPr>
          <a:lstStyle/>
          <a:p>
            <a:r>
              <a:rPr lang="en-IN" sz="4000" dirty="0">
                <a:solidFill>
                  <a:schemeClr val="accent1">
                    <a:lumMod val="50000"/>
                  </a:schemeClr>
                </a:solidFill>
                <a:latin typeface="Arial" panose="020B0604020202020204" pitchFamily="34" charset="0"/>
                <a:cs typeface="Arial" panose="020B0604020202020204" pitchFamily="34" charset="0"/>
              </a:rPr>
              <a:t>MATLAB vs SIMULINK</a:t>
            </a:r>
          </a:p>
        </p:txBody>
      </p:sp>
      <p:grpSp>
        <p:nvGrpSpPr>
          <p:cNvPr id="7" name="Group 6">
            <a:extLst>
              <a:ext uri="{FF2B5EF4-FFF2-40B4-BE49-F238E27FC236}">
                <a16:creationId xmlns:a16="http://schemas.microsoft.com/office/drawing/2014/main" id="{54BBE86A-3A30-8A06-80CF-4C98B380E115}"/>
              </a:ext>
            </a:extLst>
          </p:cNvPr>
          <p:cNvGrpSpPr/>
          <p:nvPr/>
        </p:nvGrpSpPr>
        <p:grpSpPr>
          <a:xfrm>
            <a:off x="2861646" y="4349390"/>
            <a:ext cx="6468706" cy="1800000"/>
            <a:chOff x="2064803" y="4198289"/>
            <a:chExt cx="7816544" cy="2165654"/>
          </a:xfrm>
        </p:grpSpPr>
        <p:pic>
          <p:nvPicPr>
            <p:cNvPr id="2050" name="Picture 2">
              <a:extLst>
                <a:ext uri="{FF2B5EF4-FFF2-40B4-BE49-F238E27FC236}">
                  <a16:creationId xmlns:a16="http://schemas.microsoft.com/office/drawing/2014/main" id="{9A1F16AC-2BFA-A95D-BA8D-8FDBBC83C5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5693" y="4198289"/>
              <a:ext cx="2165654" cy="21656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B18EA04-12CA-1564-7673-CAAB3DD63D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4803" y="4198289"/>
              <a:ext cx="2411505" cy="2165654"/>
            </a:xfrm>
            <a:prstGeom prst="rect">
              <a:avLst/>
            </a:prstGeom>
            <a:noFill/>
            <a:extLst>
              <a:ext uri="{909E8E84-426E-40DD-AFC4-6F175D3DCCD1}">
                <a14:hiddenFill xmlns:a14="http://schemas.microsoft.com/office/drawing/2010/main">
                  <a:solidFill>
                    <a:srgbClr val="FFFFFF"/>
                  </a:solidFill>
                </a14:hiddenFill>
              </a:ext>
            </a:extLst>
          </p:spPr>
        </p:pic>
        <p:sp>
          <p:nvSpPr>
            <p:cNvPr id="6" name="Plus Sign 5">
              <a:extLst>
                <a:ext uri="{FF2B5EF4-FFF2-40B4-BE49-F238E27FC236}">
                  <a16:creationId xmlns:a16="http://schemas.microsoft.com/office/drawing/2014/main" id="{D1089BE9-B4B6-D816-D3D4-FE5006ED93A6}"/>
                </a:ext>
              </a:extLst>
            </p:cNvPr>
            <p:cNvSpPr/>
            <p:nvPr/>
          </p:nvSpPr>
          <p:spPr>
            <a:xfrm>
              <a:off x="5298141" y="4616824"/>
              <a:ext cx="1595718" cy="1477328"/>
            </a:xfrm>
            <a:prstGeom prst="mathPlus">
              <a:avLst/>
            </a:prstGeom>
            <a:ln w="571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1993018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88F5E-9FA4-9711-6257-A1EEBA28D9C4}"/>
              </a:ext>
            </a:extLst>
          </p:cNvPr>
          <p:cNvSpPr>
            <a:spLocks noGrp="1"/>
          </p:cNvSpPr>
          <p:nvPr>
            <p:ph type="title"/>
          </p:nvPr>
        </p:nvSpPr>
        <p:spPr>
          <a:xfrm>
            <a:off x="711200" y="2933700"/>
            <a:ext cx="10769600" cy="990600"/>
          </a:xfrm>
        </p:spPr>
        <p:txBody>
          <a:bodyPr anchor="ctr"/>
          <a:lstStyle/>
          <a:p>
            <a:pPr algn="ctr"/>
            <a:r>
              <a:rPr lang="en-US" sz="4400" dirty="0"/>
              <a:t>WHY MATLAB?</a:t>
            </a:r>
          </a:p>
        </p:txBody>
      </p:sp>
    </p:spTree>
    <p:extLst>
      <p:ext uri="{BB962C8B-B14F-4D97-AF65-F5344CB8AC3E}">
        <p14:creationId xmlns:p14="http://schemas.microsoft.com/office/powerpoint/2010/main" val="2778318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eme Template - MeMesPortal - Khaby Lame Meme Template">
            <a:extLst>
              <a:ext uri="{FF2B5EF4-FFF2-40B4-BE49-F238E27FC236}">
                <a16:creationId xmlns:a16="http://schemas.microsoft.com/office/drawing/2014/main" id="{F51F2D0F-20A8-368A-242D-CCF1ACBB23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b="53078"/>
          <a:stretch/>
        </p:blipFill>
        <p:spPr bwMode="auto">
          <a:xfrm>
            <a:off x="7036194" y="2202545"/>
            <a:ext cx="3955594" cy="3712032"/>
          </a:xfrm>
          <a:prstGeom prst="round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824282F-3739-DE15-846E-BD71848E1764}"/>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contrast="-40000"/>
                    </a14:imgEffect>
                  </a14:imgLayer>
                </a14:imgProps>
              </a:ext>
            </a:extLst>
          </a:blip>
          <a:srcRect l="547" t="590"/>
          <a:stretch/>
        </p:blipFill>
        <p:spPr>
          <a:xfrm>
            <a:off x="763320" y="604864"/>
            <a:ext cx="4180552" cy="5648271"/>
          </a:xfrm>
          <a:prstGeom prst="rect">
            <a:avLst/>
          </a:prstGeom>
          <a:ln>
            <a:noFill/>
          </a:ln>
        </p:spPr>
      </p:pic>
      <p:sp>
        <p:nvSpPr>
          <p:cNvPr id="13" name="TextBox 12">
            <a:extLst>
              <a:ext uri="{FF2B5EF4-FFF2-40B4-BE49-F238E27FC236}">
                <a16:creationId xmlns:a16="http://schemas.microsoft.com/office/drawing/2014/main" id="{DFA625D5-09FD-A2A6-5E23-E37675025A1F}"/>
              </a:ext>
            </a:extLst>
          </p:cNvPr>
          <p:cNvSpPr txBox="1"/>
          <p:nvPr/>
        </p:nvSpPr>
        <p:spPr>
          <a:xfrm>
            <a:off x="5240080" y="1124744"/>
            <a:ext cx="6188600" cy="461665"/>
          </a:xfrm>
          <a:prstGeom prst="rect">
            <a:avLst/>
          </a:prstGeom>
          <a:noFill/>
        </p:spPr>
        <p:txBody>
          <a:bodyPr wrap="square" rtlCol="0">
            <a:spAutoFit/>
          </a:bodyPr>
          <a:lstStyle/>
          <a:p>
            <a:pPr algn="ctr"/>
            <a:r>
              <a:rPr lang="en-IN" sz="2400" b="1" dirty="0">
                <a:latin typeface="Product Sans" panose="020B0403030502040203" pitchFamily="34" charset="0"/>
              </a:rPr>
              <a:t>Traditional C code for multiplying 2 Matrix</a:t>
            </a:r>
          </a:p>
        </p:txBody>
      </p:sp>
    </p:spTree>
    <p:extLst>
      <p:ext uri="{BB962C8B-B14F-4D97-AF65-F5344CB8AC3E}">
        <p14:creationId xmlns:p14="http://schemas.microsoft.com/office/powerpoint/2010/main" val="1178897688"/>
      </p:ext>
    </p:extLst>
  </p:cSld>
  <p:clrMapOvr>
    <a:masterClrMapping/>
  </p:clrMapOvr>
</p:sld>
</file>

<file path=ppt/theme/theme1.xml><?xml version="1.0" encoding="utf-8"?>
<a:theme xmlns:a="http://schemas.openxmlformats.org/drawingml/2006/main" name="MW_Public_widescreen">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Presentation9" id="{8CB18E25-FDCF-FE47-B60E-1BE218BED890}" vid="{B0147505-00DB-FE41-B045-7DC51E0995A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CED2B3B9BAE8849942648134EEE717D" ma:contentTypeVersion="19" ma:contentTypeDescription="Create a new document." ma:contentTypeScope="" ma:versionID="0b2169f706a508700fef9241676e3ea8">
  <xsd:schema xmlns:xsd="http://www.w3.org/2001/XMLSchema" xmlns:xs="http://www.w3.org/2001/XMLSchema" xmlns:p="http://schemas.microsoft.com/office/2006/metadata/properties" xmlns:ns2="b7b985a6-5614-4791-8283-b6a0b2c6681f" xmlns:ns3="bbb466d9-fd0a-40ba-89cb-77eb15c2a30a" targetNamespace="http://schemas.microsoft.com/office/2006/metadata/properties" ma:root="true" ma:fieldsID="2aed7e1be17d92fb8f5041bc9f24a1f7" ns2:_="" ns3:_="">
    <xsd:import namespace="b7b985a6-5614-4791-8283-b6a0b2c6681f"/>
    <xsd:import namespace="bbb466d9-fd0a-40ba-89cb-77eb15c2a30a"/>
    <xsd:element name="properties">
      <xsd:complexType>
        <xsd:sequence>
          <xsd:element name="documentManagement">
            <xsd:complexType>
              <xsd:all>
                <xsd:element ref="ns2:Number" minOccurs="0"/>
                <xsd:element ref="ns3:SharedWithUsers" minOccurs="0"/>
                <xsd:element ref="ns3:SharedWithDetails" minOccurs="0"/>
                <xsd:element ref="ns3:LastSharedByUser" minOccurs="0"/>
                <xsd:element ref="ns3:LastSharedByTime" minOccurs="0"/>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EventHashCode" minOccurs="0"/>
                <xsd:element ref="ns2:MediaServiceGenerationTime"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7b985a6-5614-4791-8283-b6a0b2c6681f" elementFormDefault="qualified">
    <xsd:import namespace="http://schemas.microsoft.com/office/2006/documentManagement/types"/>
    <xsd:import namespace="http://schemas.microsoft.com/office/infopath/2007/PartnerControls"/>
    <xsd:element name="Number" ma:index="8" nillable="true" ma:displayName="Number" ma:internalName="Number">
      <xsd:simpleType>
        <xsd:restriction base="dms:Number"/>
      </xsd:simpleType>
    </xsd:element>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element name="MediaServiceLocation" ma:index="18" nillable="true" ma:displayName="MediaServiceLocation" ma:internalName="MediaServiceLocatio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MediaLengthInSeconds" ma:index="23" nillable="true" ma:displayName="Length (seconds)" ma:internalName="MediaLengthInSeconds" ma:readOnly="true">
      <xsd:simpleType>
        <xsd:restriction base="dms:Unknown"/>
      </xsd:simpleType>
    </xsd:element>
    <xsd:element name="lcf76f155ced4ddcb4097134ff3c332f" ma:index="25" nillable="true" ma:taxonomy="true" ma:internalName="lcf76f155ced4ddcb4097134ff3c332f" ma:taxonomyFieldName="MediaServiceImageTags" ma:displayName="Image Tags" ma:readOnly="false" ma:fieldId="{5cf76f15-5ced-4ddc-b409-7134ff3c332f}" ma:taxonomyMulti="true" ma:sspId="dc2fbcc8-9673-4dab-87c4-578ccfafc19c"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bb466d9-fd0a-40ba-89cb-77eb15c2a30a" elementFormDefault="qualified">
    <xsd:import namespace="http://schemas.microsoft.com/office/2006/documentManagement/types"/>
    <xsd:import namespace="http://schemas.microsoft.com/office/infopath/2007/PartnerControls"/>
    <xsd:element name="SharedWithUsers" ma:index="9"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element name="TaxCatchAll" ma:index="26" nillable="true" ma:displayName="Taxonomy Catch All Column" ma:hidden="true" ma:list="{f023a373-7af4-4bfd-83ce-25f1d0f63536}" ma:internalName="TaxCatchAll" ma:showField="CatchAllData" ma:web="bbb466d9-fd0a-40ba-89cb-77eb15c2a30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Number xmlns="b7b985a6-5614-4791-8283-b6a0b2c6681f" xsi:nil="true"/>
    <TaxCatchAll xmlns="bbb466d9-fd0a-40ba-89cb-77eb15c2a30a" xsi:nil="true"/>
    <lcf76f155ced4ddcb4097134ff3c332f xmlns="b7b985a6-5614-4791-8283-b6a0b2c6681f">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29A2AE1B-CD89-4D8F-BB0A-918CE62FA2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7b985a6-5614-4791-8283-b6a0b2c6681f"/>
    <ds:schemaRef ds:uri="bbb466d9-fd0a-40ba-89cb-77eb15c2a30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B61DF2E-245C-45DF-A9A5-EABECEA4295F}">
  <ds:schemaRefs>
    <ds:schemaRef ds:uri="http://schemas.microsoft.com/sharepoint/v3/contenttype/forms"/>
  </ds:schemaRefs>
</ds:datastoreItem>
</file>

<file path=customXml/itemProps3.xml><?xml version="1.0" encoding="utf-8"?>
<ds:datastoreItem xmlns:ds="http://schemas.openxmlformats.org/officeDocument/2006/customXml" ds:itemID="{73B851B7-D313-4E85-A1E0-5976CFE11EC3}">
  <ds:schemaRefs>
    <ds:schemaRef ds:uri="http://www.w3.org/XML/1998/namespace"/>
    <ds:schemaRef ds:uri="b7b985a6-5614-4791-8283-b6a0b2c6681f"/>
    <ds:schemaRef ds:uri="http://purl.org/dc/terms/"/>
    <ds:schemaRef ds:uri="http://purl.org/dc/dcmitype/"/>
    <ds:schemaRef ds:uri="http://schemas.microsoft.com/office/2006/metadata/properties"/>
    <ds:schemaRef ds:uri="http://schemas.microsoft.com/office/infopath/2007/PartnerControls"/>
    <ds:schemaRef ds:uri="http://schemas.microsoft.com/office/2006/documentManagement/types"/>
    <ds:schemaRef ds:uri="http://schemas.openxmlformats.org/package/2006/metadata/core-properties"/>
    <ds:schemaRef ds:uri="bbb466d9-fd0a-40ba-89cb-77eb15c2a30a"/>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blank</Template>
  <TotalTime>545</TotalTime>
  <Words>1998</Words>
  <Application>Microsoft Macintosh PowerPoint</Application>
  <PresentationFormat>Widescreen</PresentationFormat>
  <Paragraphs>318</Paragraphs>
  <Slides>24</Slides>
  <Notes>15</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Arial</vt:lpstr>
      <vt:lpstr>Calibri</vt:lpstr>
      <vt:lpstr>Courier New</vt:lpstr>
      <vt:lpstr>Product Sans</vt:lpstr>
      <vt:lpstr>Times</vt:lpstr>
      <vt:lpstr>Times New Roman</vt:lpstr>
      <vt:lpstr>Wingdings</vt:lpstr>
      <vt:lpstr>MW_Public_widescreen</vt:lpstr>
      <vt:lpstr>Introduction to MATLAB</vt:lpstr>
      <vt:lpstr>Prachi Singhroha Campus Ambassador for Trinity College Dublin</vt:lpstr>
      <vt:lpstr>Agenda</vt:lpstr>
      <vt:lpstr>PowerPoint Presentation</vt:lpstr>
      <vt:lpstr>PowerPoint Presentation</vt:lpstr>
      <vt:lpstr>PowerPoint Presentation</vt:lpstr>
      <vt:lpstr>PowerPoint Presentation</vt:lpstr>
      <vt:lpstr>WHY MATLAB?</vt:lpstr>
      <vt:lpstr>PowerPoint Presentation</vt:lpstr>
      <vt:lpstr>PowerPoint Presentation</vt:lpstr>
      <vt:lpstr>PowerPoint Presentation</vt:lpstr>
      <vt:lpstr>Key Industries that use MATLAB</vt:lpstr>
      <vt:lpstr>A few companies that use MATLAB</vt:lpstr>
      <vt:lpstr>MATLAB and Simulink Help Land Unpiloted Boeing Spacecraft</vt:lpstr>
      <vt:lpstr>Using Model-Based Design to Build the Tesla Roadster</vt:lpstr>
      <vt:lpstr>Technical Computing Workflow</vt:lpstr>
      <vt:lpstr>Demo:  Fuel Economy Analysis</vt:lpstr>
      <vt:lpstr>Demo Summary Fuel Economy Analysis</vt:lpstr>
      <vt:lpstr>Demo Files</vt:lpstr>
      <vt:lpstr>Get Started Today: MATLAB Onramp</vt:lpstr>
      <vt:lpstr>PowerPoint Presentation</vt:lpstr>
      <vt:lpstr>MATLAB Central</vt:lpstr>
      <vt:lpstr>Additional resources</vt:lpstr>
      <vt:lpstr>Follow us for upcoming events!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MATLAB Seminar</dc:title>
  <dc:subject/>
  <dc:creator>Owen Paul</dc:creator>
  <cp:keywords>Version 20.0</cp:keywords>
  <dc:description/>
  <cp:lastModifiedBy>Prachi Singhroha</cp:lastModifiedBy>
  <cp:revision>16</cp:revision>
  <dcterms:created xsi:type="dcterms:W3CDTF">2020-02-06T19:43:25Z</dcterms:created>
  <dcterms:modified xsi:type="dcterms:W3CDTF">2022-11-10T15:32:35Z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441712758</vt:i4>
  </property>
  <property fmtid="{D5CDD505-2E9C-101B-9397-08002B2CF9AE}" pid="3" name="_NewReviewCycle">
    <vt:lpwstr/>
  </property>
  <property fmtid="{D5CDD505-2E9C-101B-9397-08002B2CF9AE}" pid="4" name="_EmailSubject">
    <vt:lpwstr>Quick PPT question</vt:lpwstr>
  </property>
  <property fmtid="{D5CDD505-2E9C-101B-9397-08002B2CF9AE}" pid="5" name="_AuthorEmail">
    <vt:lpwstr>Julie.Cornell@mathworks.com</vt:lpwstr>
  </property>
  <property fmtid="{D5CDD505-2E9C-101B-9397-08002B2CF9AE}" pid="6" name="_AuthorEmailDisplayName">
    <vt:lpwstr>Julie Cornell</vt:lpwstr>
  </property>
  <property fmtid="{D5CDD505-2E9C-101B-9397-08002B2CF9AE}" pid="7" name="ContentTypeId">
    <vt:lpwstr>0x0101005CED2B3B9BAE8849942648134EEE717D</vt:lpwstr>
  </property>
  <property fmtid="{D5CDD505-2E9C-101B-9397-08002B2CF9AE}" pid="8" name="Order">
    <vt:r8>47491500</vt:r8>
  </property>
  <property fmtid="{D5CDD505-2E9C-101B-9397-08002B2CF9AE}" pid="9" name="xd_Signature">
    <vt:bool>false</vt:bool>
  </property>
  <property fmtid="{D5CDD505-2E9C-101B-9397-08002B2CF9AE}" pid="10" name="xd_ProgID">
    <vt:lpwstr/>
  </property>
  <property fmtid="{D5CDD505-2E9C-101B-9397-08002B2CF9AE}" pid="11" name="ComplianceAssetId">
    <vt:lpwstr/>
  </property>
  <property fmtid="{D5CDD505-2E9C-101B-9397-08002B2CF9AE}" pid="12" name="TemplateUrl">
    <vt:lpwstr/>
  </property>
  <property fmtid="{D5CDD505-2E9C-101B-9397-08002B2CF9AE}" pid="13" name="MediaServiceImageTags">
    <vt:lpwstr/>
  </property>
</Properties>
</file>